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8" r:id="rId3"/>
    <p:sldId id="278" r:id="rId4"/>
    <p:sldId id="262" r:id="rId5"/>
    <p:sldId id="263" r:id="rId6"/>
    <p:sldId id="264" r:id="rId7"/>
    <p:sldId id="266" r:id="rId8"/>
    <p:sldId id="265" r:id="rId9"/>
    <p:sldId id="267" r:id="rId10"/>
    <p:sldId id="268" r:id="rId11"/>
    <p:sldId id="269" r:id="rId12"/>
    <p:sldId id="279" r:id="rId13"/>
    <p:sldId id="273" r:id="rId14"/>
    <p:sldId id="274" r:id="rId15"/>
    <p:sldId id="275" r:id="rId16"/>
    <p:sldId id="276" r:id="rId17"/>
    <p:sldId id="277" r:id="rId18"/>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ine H. Christensen" initials="SHC" lastIdx="1" clrIdx="0">
    <p:extLst>
      <p:ext uri="{19B8F6BF-5375-455C-9EA6-DF929625EA0E}">
        <p15:presenceInfo xmlns:p15="http://schemas.microsoft.com/office/powerpoint/2012/main" userId="Stine H. Christens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278D"/>
    <a:srgbClr val="C01466"/>
    <a:srgbClr val="8D2272"/>
    <a:srgbClr val="E50053"/>
    <a:srgbClr val="66267B"/>
    <a:srgbClr val="0056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47" autoAdjust="0"/>
    <p:restoredTop sz="63016" autoAdjust="0"/>
  </p:normalViewPr>
  <p:slideViewPr>
    <p:cSldViewPr snapToGrid="0">
      <p:cViewPr varScale="1">
        <p:scale>
          <a:sx n="72" d="100"/>
          <a:sy n="72" d="100"/>
        </p:scale>
        <p:origin x="23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459B10A-26FD-40C8-92FE-6074608F29C0}" type="datetimeFigureOut">
              <a:rPr lang="da-DK" smtClean="0"/>
              <a:t>01-03-2018</a:t>
            </a:fld>
            <a:endParaRPr lang="da-DK"/>
          </a:p>
        </p:txBody>
      </p:sp>
      <p:sp>
        <p:nvSpPr>
          <p:cNvPr id="4" name="Pladsholder til sidefod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8CBE2DC-E91A-44FA-AA76-752D0A842FBB}" type="slidenum">
              <a:rPr lang="da-DK" smtClean="0"/>
              <a:t>‹nr.›</a:t>
            </a:fld>
            <a:endParaRPr lang="da-DK"/>
          </a:p>
        </p:txBody>
      </p:sp>
    </p:spTree>
    <p:extLst>
      <p:ext uri="{BB962C8B-B14F-4D97-AF65-F5344CB8AC3E}">
        <p14:creationId xmlns:p14="http://schemas.microsoft.com/office/powerpoint/2010/main" val="3298740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5BE006B-CB1F-4C87-AEBD-FC48356E5C33}" type="datetimeFigureOut">
              <a:rPr lang="da-DK" smtClean="0"/>
              <a:t>01-03-2018</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1B77B16-6C3A-4675-B3B2-FE6794760400}" type="slidenum">
              <a:rPr lang="da-DK" smtClean="0"/>
              <a:t>‹nr.›</a:t>
            </a:fld>
            <a:endParaRPr lang="da-DK"/>
          </a:p>
        </p:txBody>
      </p:sp>
    </p:spTree>
    <p:extLst>
      <p:ext uri="{BB962C8B-B14F-4D97-AF65-F5344CB8AC3E}">
        <p14:creationId xmlns:p14="http://schemas.microsoft.com/office/powerpoint/2010/main" val="3876300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 dag skal vi arbejde med selvevaluering, som metode til kvalitetsudvikling. </a:t>
            </a:r>
            <a:br>
              <a:rPr lang="da-DK" dirty="0" smtClean="0"/>
            </a:br>
            <a:endParaRPr lang="da-DK" dirty="0" smtClean="0"/>
          </a:p>
          <a:p>
            <a:r>
              <a:rPr lang="da-DK" dirty="0" smtClean="0"/>
              <a:t>Vis gerne</a:t>
            </a:r>
            <a:r>
              <a:rPr lang="da-DK" baseline="0" dirty="0" smtClean="0"/>
              <a:t> videoen ‘Hvorfor arbejde med selvevaluering’. Du finder den på dfs.dk/kvalitet. </a:t>
            </a:r>
          </a:p>
          <a:p>
            <a:endParaRPr lang="da-DK"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i="1" kern="1200" dirty="0" smtClean="0">
                <a:solidFill>
                  <a:schemeClr val="tx1"/>
                </a:solidFill>
                <a:effectLst/>
                <a:latin typeface="+mn-lt"/>
                <a:ea typeface="+mn-ea"/>
                <a:cs typeface="+mn-cs"/>
              </a:rPr>
              <a:t>Selvevaluering er en metode, der kan hjælpe os til at få en fælles forståelse af det vi laver og samtidig få øje på styrker og svaghed i det vi gør. Vi kan blive opmærksomme på hvad vi kan gøre bedre inden for et bestemt område, dvs. et af de seks kvalitetsparametre. Det er en fælles proces, hvor alles bidrag er væsentlige. </a:t>
            </a:r>
            <a:endParaRPr lang="da-DK"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i="1" kern="1200" dirty="0" smtClean="0">
                <a:solidFill>
                  <a:schemeClr val="tx1"/>
                </a:solidFill>
                <a:effectLst/>
                <a:latin typeface="+mn-lt"/>
                <a:ea typeface="+mn-ea"/>
                <a:cs typeface="+mn-cs"/>
              </a:rPr>
              <a:t>Fælles refleksioner, indsigt i vores praksis ift. det valgte parameter og 1 eller flere nye udviklingsmål, som skal hjælpe os i mål med at gøre det, vi allerede gør, endnu bedre. Vi skal udarbejde en konkret handlingsplan for udviklingsmålet.</a:t>
            </a:r>
            <a:endParaRPr lang="da-DK" sz="1200" kern="1200" dirty="0" smtClean="0">
              <a:solidFill>
                <a:schemeClr val="tx1"/>
              </a:solidFill>
              <a:effectLst/>
              <a:latin typeface="+mn-lt"/>
              <a:ea typeface="+mn-ea"/>
              <a:cs typeface="+mn-cs"/>
            </a:endParaRPr>
          </a:p>
          <a:p>
            <a:endParaRPr lang="da-DK" dirty="0"/>
          </a:p>
        </p:txBody>
      </p:sp>
      <p:sp>
        <p:nvSpPr>
          <p:cNvPr id="4" name="Pladsholder til slidenummer 3"/>
          <p:cNvSpPr>
            <a:spLocks noGrp="1"/>
          </p:cNvSpPr>
          <p:nvPr>
            <p:ph type="sldNum" sz="quarter" idx="10"/>
          </p:nvPr>
        </p:nvSpPr>
        <p:spPr/>
        <p:txBody>
          <a:bodyPr/>
          <a:lstStyle/>
          <a:p>
            <a:fld id="{A1B77B16-6C3A-4675-B3B2-FE6794760400}" type="slidenum">
              <a:rPr lang="da-DK" smtClean="0"/>
              <a:t>2</a:t>
            </a:fld>
            <a:endParaRPr lang="da-DK"/>
          </a:p>
        </p:txBody>
      </p:sp>
    </p:spTree>
    <p:extLst>
      <p:ext uri="{BB962C8B-B14F-4D97-AF65-F5344CB8AC3E}">
        <p14:creationId xmlns:p14="http://schemas.microsoft.com/office/powerpoint/2010/main" val="3107633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Begrund valg af parameter, hvis dett</a:t>
            </a:r>
            <a:r>
              <a:rPr lang="da-DK" baseline="0" dirty="0" smtClean="0"/>
              <a:t>e er gjort på forhånd.</a:t>
            </a:r>
            <a:br>
              <a:rPr lang="da-DK" baseline="0" dirty="0" smtClean="0"/>
            </a:br>
            <a:r>
              <a:rPr lang="da-DK" baseline="0" dirty="0" smtClean="0"/>
              <a:t>Foretag valget i fællesskab, hvis denne løsning er valgt.</a:t>
            </a:r>
          </a:p>
          <a:p>
            <a:r>
              <a:rPr lang="da-DK" baseline="0" dirty="0" smtClean="0"/>
              <a:t>Vis det parameter, som I har valgt. Slet eller hop forbi de næste </a:t>
            </a:r>
            <a:r>
              <a:rPr lang="da-DK" baseline="0" dirty="0" err="1" smtClean="0"/>
              <a:t>powerpoints</a:t>
            </a:r>
            <a:r>
              <a:rPr lang="da-DK" baseline="0" dirty="0" smtClean="0"/>
              <a:t>, som du ikke skal bruge.</a:t>
            </a:r>
            <a:endParaRPr lang="da-DK" dirty="0"/>
          </a:p>
        </p:txBody>
      </p:sp>
      <p:sp>
        <p:nvSpPr>
          <p:cNvPr id="4" name="Pladsholder til slidenummer 3"/>
          <p:cNvSpPr>
            <a:spLocks noGrp="1"/>
          </p:cNvSpPr>
          <p:nvPr>
            <p:ph type="sldNum" sz="quarter" idx="10"/>
          </p:nvPr>
        </p:nvSpPr>
        <p:spPr/>
        <p:txBody>
          <a:bodyPr/>
          <a:lstStyle/>
          <a:p>
            <a:fld id="{A1B77B16-6C3A-4675-B3B2-FE6794760400}" type="slidenum">
              <a:rPr lang="da-DK" smtClean="0"/>
              <a:t>4</a:t>
            </a:fld>
            <a:endParaRPr lang="da-DK"/>
          </a:p>
        </p:txBody>
      </p:sp>
    </p:spTree>
    <p:extLst>
      <p:ext uri="{BB962C8B-B14F-4D97-AF65-F5344CB8AC3E}">
        <p14:creationId xmlns:p14="http://schemas.microsoft.com/office/powerpoint/2010/main" val="53781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Vis</a:t>
            </a:r>
            <a:r>
              <a:rPr lang="da-DK" baseline="0" dirty="0" smtClean="0"/>
              <a:t> gerne</a:t>
            </a:r>
            <a:r>
              <a:rPr lang="da-DK" dirty="0" smtClean="0"/>
              <a:t> videoklippet ‘Sådan</a:t>
            </a:r>
            <a:r>
              <a:rPr lang="da-DK" baseline="0" dirty="0" smtClean="0"/>
              <a:t> arbejder I med selvevaluering’. Du finder den på dfs.dk/kvalitet. </a:t>
            </a:r>
          </a:p>
          <a:p>
            <a:r>
              <a:rPr lang="da-DK" baseline="0" dirty="0" smtClean="0"/>
              <a:t>Del gerne arbejdsskemaet for selvevaluering ud, når I går i gang</a:t>
            </a:r>
            <a:endParaRPr lang="da-DK" dirty="0"/>
          </a:p>
        </p:txBody>
      </p:sp>
      <p:sp>
        <p:nvSpPr>
          <p:cNvPr id="4" name="Pladsholder til slidenummer 3"/>
          <p:cNvSpPr>
            <a:spLocks noGrp="1"/>
          </p:cNvSpPr>
          <p:nvPr>
            <p:ph type="sldNum" sz="quarter" idx="10"/>
          </p:nvPr>
        </p:nvSpPr>
        <p:spPr/>
        <p:txBody>
          <a:bodyPr/>
          <a:lstStyle/>
          <a:p>
            <a:fld id="{A1B77B16-6C3A-4675-B3B2-FE6794760400}" type="slidenum">
              <a:rPr lang="da-DK" smtClean="0"/>
              <a:t>11</a:t>
            </a:fld>
            <a:endParaRPr lang="da-DK"/>
          </a:p>
        </p:txBody>
      </p:sp>
    </p:spTree>
    <p:extLst>
      <p:ext uri="{BB962C8B-B14F-4D97-AF65-F5344CB8AC3E}">
        <p14:creationId xmlns:p14="http://schemas.microsoft.com/office/powerpoint/2010/main" val="3162813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Arbejdsskemaet</a:t>
            </a:r>
            <a:r>
              <a:rPr lang="da-DK" baseline="0" dirty="0" smtClean="0"/>
              <a:t> finder du her: dfs.dk/kvalitet</a:t>
            </a:r>
            <a:endParaRPr lang="da-DK" dirty="0"/>
          </a:p>
        </p:txBody>
      </p:sp>
      <p:sp>
        <p:nvSpPr>
          <p:cNvPr id="4" name="Pladsholder til slidenummer 3"/>
          <p:cNvSpPr>
            <a:spLocks noGrp="1"/>
          </p:cNvSpPr>
          <p:nvPr>
            <p:ph type="sldNum" sz="quarter" idx="10"/>
          </p:nvPr>
        </p:nvSpPr>
        <p:spPr/>
        <p:txBody>
          <a:bodyPr/>
          <a:lstStyle/>
          <a:p>
            <a:fld id="{A1B77B16-6C3A-4675-B3B2-FE6794760400}" type="slidenum">
              <a:rPr lang="da-DK" smtClean="0"/>
              <a:t>16</a:t>
            </a:fld>
            <a:endParaRPr lang="da-DK"/>
          </a:p>
        </p:txBody>
      </p:sp>
    </p:spTree>
    <p:extLst>
      <p:ext uri="{BB962C8B-B14F-4D97-AF65-F5344CB8AC3E}">
        <p14:creationId xmlns:p14="http://schemas.microsoft.com/office/powerpoint/2010/main" val="76616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484393"/>
            <a:ext cx="9144000" cy="1012785"/>
          </a:xfrm>
        </p:spPr>
        <p:txBody>
          <a:bodyPr anchor="b">
            <a:normAutofit/>
          </a:bodyPr>
          <a:lstStyle>
            <a:lvl1pPr algn="l">
              <a:defRPr sz="4400"/>
            </a:lvl1pPr>
          </a:lstStyle>
          <a:p>
            <a:r>
              <a:rPr lang="da-DK" dirty="0" smtClean="0"/>
              <a:t>Klik for at redigere i master</a:t>
            </a:r>
            <a:endParaRPr lang="da-DK" dirty="0"/>
          </a:p>
        </p:txBody>
      </p:sp>
      <p:sp>
        <p:nvSpPr>
          <p:cNvPr id="3" name="Undertitel 2"/>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smtClean="0"/>
              <a:t>Klik for at redigere undertiteltypografien i masteren</a:t>
            </a:r>
            <a:endParaRPr lang="da-DK" dirty="0"/>
          </a:p>
        </p:txBody>
      </p:sp>
      <p:sp>
        <p:nvSpPr>
          <p:cNvPr id="4" name="Pladsholder til dato 3"/>
          <p:cNvSpPr>
            <a:spLocks noGrp="1"/>
          </p:cNvSpPr>
          <p:nvPr>
            <p:ph type="dt" sz="half" idx="10"/>
          </p:nvPr>
        </p:nvSpPr>
        <p:spPr>
          <a:xfrm>
            <a:off x="303172" y="344776"/>
            <a:ext cx="2743200" cy="365125"/>
          </a:xfrm>
        </p:spPr>
        <p:txBody>
          <a:bodyPr/>
          <a:lstStyle/>
          <a:p>
            <a:fld id="{2735217D-085D-4F40-AD8F-C76E1E745177}" type="datetime1">
              <a:rPr lang="da-DK" smtClean="0"/>
              <a:t>01-03-2018</a:t>
            </a:fld>
            <a:endParaRPr lang="da-DK" dirty="0"/>
          </a:p>
        </p:txBody>
      </p:sp>
      <p:sp>
        <p:nvSpPr>
          <p:cNvPr id="6" name="Pladsholder til slidenummer 5"/>
          <p:cNvSpPr>
            <a:spLocks noGrp="1"/>
          </p:cNvSpPr>
          <p:nvPr>
            <p:ph type="sldNum" sz="quarter" idx="12"/>
          </p:nvPr>
        </p:nvSpPr>
        <p:spPr/>
        <p:txBody>
          <a:bodyPr/>
          <a:lstStyle/>
          <a:p>
            <a:fld id="{2D3CBD07-06E6-4904-ADCF-12F0CC5E0A40}" type="slidenum">
              <a:rPr lang="da-DK" smtClean="0"/>
              <a:t>‹nr.›</a:t>
            </a:fld>
            <a:endParaRPr lang="da-DK"/>
          </a:p>
        </p:txBody>
      </p:sp>
    </p:spTree>
    <p:extLst>
      <p:ext uri="{BB962C8B-B14F-4D97-AF65-F5344CB8AC3E}">
        <p14:creationId xmlns:p14="http://schemas.microsoft.com/office/powerpoint/2010/main" val="2945129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904568" y="1497320"/>
            <a:ext cx="10515600" cy="1325563"/>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904568" y="2973445"/>
            <a:ext cx="10515600" cy="2893859"/>
          </a:xfrm>
          <a:prstGeom prst="rect">
            <a:avLst/>
          </a:prstGeom>
        </p:spPr>
        <p:txBody>
          <a:bodyPr vert="horz" lIns="91440" tIns="45720" rIns="91440" bIns="45720" rtlCol="0">
            <a:normAutofit/>
          </a:bodyPr>
          <a:lstStyle/>
          <a:p>
            <a:pPr lvl="0"/>
            <a:r>
              <a:rPr lang="da-DK" dirty="0" smtClean="0"/>
              <a:t>Rediger typografien i masterens</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316707" y="338540"/>
            <a:ext cx="2743200" cy="365125"/>
          </a:xfrm>
          <a:prstGeom prst="rect">
            <a:avLst/>
          </a:prstGeom>
        </p:spPr>
        <p:txBody>
          <a:bodyPr vert="horz" lIns="91440" tIns="45720" rIns="91440" bIns="45720" rtlCol="0" anchor="ctr"/>
          <a:lstStyle>
            <a:lvl1pPr algn="l">
              <a:defRPr sz="1200" i="0">
                <a:solidFill>
                  <a:schemeClr val="bg2"/>
                </a:solidFill>
                <a:latin typeface="+mn-lt"/>
              </a:defRPr>
            </a:lvl1pPr>
          </a:lstStyle>
          <a:p>
            <a:fld id="{213DDF72-9047-4B69-9883-84EBDA3CD905}" type="datetime1">
              <a:rPr lang="da-DK" smtClean="0"/>
              <a:pPr/>
              <a:t>01-03-2018</a:t>
            </a:fld>
            <a:endParaRPr lang="da-DK" dirty="0"/>
          </a:p>
        </p:txBody>
      </p:sp>
      <p:sp>
        <p:nvSpPr>
          <p:cNvPr id="6" name="Pladsholder til slidenummer 5"/>
          <p:cNvSpPr>
            <a:spLocks noGrp="1"/>
          </p:cNvSpPr>
          <p:nvPr>
            <p:ph type="sldNum" sz="quarter" idx="4"/>
          </p:nvPr>
        </p:nvSpPr>
        <p:spPr>
          <a:xfrm>
            <a:off x="366251" y="6278482"/>
            <a:ext cx="538317" cy="365125"/>
          </a:xfrm>
          <a:prstGeom prst="rect">
            <a:avLst/>
          </a:prstGeom>
        </p:spPr>
        <p:txBody>
          <a:bodyPr vert="horz" lIns="91440" tIns="45720" rIns="91440" bIns="45720" rtlCol="0" anchor="ctr"/>
          <a:lstStyle>
            <a:lvl1pPr algn="r">
              <a:defRPr sz="1200">
                <a:solidFill>
                  <a:schemeClr val="bg2"/>
                </a:solidFill>
                <a:latin typeface="+mn-lt"/>
              </a:defRPr>
            </a:lvl1pPr>
          </a:lstStyle>
          <a:p>
            <a:fld id="{2D3CBD07-06E6-4904-ADCF-12F0CC5E0A40}" type="slidenum">
              <a:rPr lang="da-DK" smtClean="0"/>
              <a:pPr/>
              <a:t>‹nr.›</a:t>
            </a:fld>
            <a:endParaRPr lang="da-DK" dirty="0"/>
          </a:p>
        </p:txBody>
      </p:sp>
      <p:cxnSp>
        <p:nvCxnSpPr>
          <p:cNvPr id="8" name="Lige forbindelse 7"/>
          <p:cNvCxnSpPr/>
          <p:nvPr userDrawn="1"/>
        </p:nvCxnSpPr>
        <p:spPr>
          <a:xfrm>
            <a:off x="366251" y="275134"/>
            <a:ext cx="1511711"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Billed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86716" y="6224208"/>
            <a:ext cx="1066903" cy="473674"/>
          </a:xfrm>
          <a:prstGeom prst="rect">
            <a:avLst/>
          </a:prstGeom>
        </p:spPr>
      </p:pic>
    </p:spTree>
    <p:extLst>
      <p:ext uri="{BB962C8B-B14F-4D97-AF65-F5344CB8AC3E}">
        <p14:creationId xmlns:p14="http://schemas.microsoft.com/office/powerpoint/2010/main" val="91131093"/>
      </p:ext>
    </p:extLst>
  </p:cSld>
  <p:clrMap bg1="lt1" tx1="dk1" bg2="lt2" tx2="dk2" accent1="accent1" accent2="accent2" accent3="accent3" accent4="accent4" accent5="accent5" accent6="accent6" hlink="hlink" folHlink="folHlink"/>
  <p:sldLayoutIdLst>
    <p:sldLayoutId id="2147483649" r:id="rId1"/>
  </p:sldLayoutIdLst>
  <p:hf hdr="0" ftr="0"/>
  <p:txStyles>
    <p:title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Black" panose="020B0A04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Rounded MT Bold" panose="020F07040305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Rounded MT Bold" panose="020F07040305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eva.dk/grundskole/gode-skolelederliv-introduk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iiUTXekWXQk" TargetMode="External"/><Relationship Id="rId2" Type="http://schemas.openxmlformats.org/officeDocument/2006/relationships/slideLayout" Target="../slideLayouts/slideLayout1.xml"/><Relationship Id="rId1" Type="http://schemas.openxmlformats.org/officeDocument/2006/relationships/video" Target="https://www.youtube.com/embed/iiUTXekWXQk" TargetMode="Externa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8jlc8NsOqLA" TargetMode="External"/><Relationship Id="rId2" Type="http://schemas.openxmlformats.org/officeDocument/2006/relationships/slideLayout" Target="../slideLayouts/slideLayout1.xml"/><Relationship Id="rId1" Type="http://schemas.openxmlformats.org/officeDocument/2006/relationships/video" Target="https://www.youtube.com/embed/8jlc8NsOqLA"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1</a:t>
            </a:fld>
            <a:endParaRPr lang="da-DK" dirty="0"/>
          </a:p>
        </p:txBody>
      </p:sp>
      <p:sp>
        <p:nvSpPr>
          <p:cNvPr id="6" name="Titel 1"/>
          <p:cNvSpPr txBox="1">
            <a:spLocks/>
          </p:cNvSpPr>
          <p:nvPr/>
        </p:nvSpPr>
        <p:spPr>
          <a:xfrm>
            <a:off x="2200102" y="435178"/>
            <a:ext cx="9144000" cy="2387600"/>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da-DK" dirty="0" smtClean="0"/>
              <a:t/>
            </a:r>
            <a:br>
              <a:rPr lang="da-DK" dirty="0" smtClean="0"/>
            </a:br>
            <a:r>
              <a:rPr lang="da-DK" dirty="0" smtClean="0"/>
              <a:t>Kvalitet i folkeoplysningen</a:t>
            </a:r>
            <a:br>
              <a:rPr lang="da-DK" dirty="0" smtClean="0"/>
            </a:br>
            <a:endParaRPr lang="da-DK" dirty="0"/>
          </a:p>
        </p:txBody>
      </p:sp>
      <p:sp>
        <p:nvSpPr>
          <p:cNvPr id="7" name="Undertitel 2"/>
          <p:cNvSpPr txBox="1">
            <a:spLocks/>
          </p:cNvSpPr>
          <p:nvPr/>
        </p:nvSpPr>
        <p:spPr>
          <a:xfrm>
            <a:off x="1674772" y="2404997"/>
            <a:ext cx="9144000" cy="37381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Black" panose="020B0A040201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Rounded MT Bold" panose="020F0704030504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Rounded MT Bold" panose="020F0704030504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endParaRPr lang="da-DK" dirty="0" smtClean="0">
              <a:latin typeface="Arial Rounded MT Bold" panose="020F0704030504030204" pitchFamily="34" charset="0"/>
            </a:endParaRPr>
          </a:p>
          <a:p>
            <a:pPr algn="ctr"/>
            <a:endParaRPr lang="da-DK" dirty="0" smtClean="0">
              <a:latin typeface="Arial Rounded MT Bold" panose="020F0704030504030204" pitchFamily="34" charset="0"/>
            </a:endParaRPr>
          </a:p>
          <a:p>
            <a:pPr algn="ctr"/>
            <a:endParaRPr lang="da-DK" dirty="0" smtClean="0">
              <a:latin typeface="Arial Rounded MT Bold" panose="020F0704030504030204" pitchFamily="34" charset="0"/>
            </a:endParaRPr>
          </a:p>
          <a:p>
            <a:pPr algn="ctr"/>
            <a:r>
              <a:rPr lang="da-DK" b="1" dirty="0" smtClean="0">
                <a:latin typeface="Arial Rounded MT Bold" panose="020F0704030504030204" pitchFamily="34" charset="0"/>
              </a:rPr>
              <a:t>Dit navn</a:t>
            </a:r>
          </a:p>
          <a:p>
            <a:pPr algn="ctr"/>
            <a:r>
              <a:rPr lang="da-DK" b="1" dirty="0" smtClean="0">
                <a:latin typeface="Arial Rounded MT Bold" panose="020F0704030504030204" pitchFamily="34" charset="0"/>
              </a:rPr>
              <a:t>Dato</a:t>
            </a:r>
            <a:endParaRPr lang="da-DK" b="1" dirty="0">
              <a:latin typeface="Arial Rounded MT Bold" panose="020F0704030504030204" pitchFamily="34" charset="0"/>
            </a:endParaRPr>
          </a:p>
        </p:txBody>
      </p:sp>
      <p:pic>
        <p:nvPicPr>
          <p:cNvPr id="8" name="Billed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56228" y="2569187"/>
            <a:ext cx="2366468" cy="2366468"/>
          </a:xfrm>
          <a:prstGeom prst="rect">
            <a:avLst/>
          </a:prstGeom>
        </p:spPr>
      </p:pic>
    </p:spTree>
    <p:extLst>
      <p:ext uri="{BB962C8B-B14F-4D97-AF65-F5344CB8AC3E}">
        <p14:creationId xmlns:p14="http://schemas.microsoft.com/office/powerpoint/2010/main" val="588398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10</a:t>
            </a:fld>
            <a:endParaRPr lang="da-DK"/>
          </a:p>
        </p:txBody>
      </p:sp>
      <p:sp>
        <p:nvSpPr>
          <p:cNvPr id="6" name="Titel 1"/>
          <p:cNvSpPr txBox="1">
            <a:spLocks/>
          </p:cNvSpPr>
          <p:nvPr/>
        </p:nvSpPr>
        <p:spPr>
          <a:xfrm>
            <a:off x="1553095" y="230788"/>
            <a:ext cx="10515600" cy="1325563"/>
          </a:xfrm>
          <a:prstGeom prst="rect">
            <a:avLst/>
          </a:prstGeom>
        </p:spPr>
        <p:txBody>
          <a:bodyPr vert="horz" lIns="91440" tIns="45720" rIns="91440" bIns="45720" rtlCol="0" anchor="b">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da-DK" b="1" dirty="0" smtClean="0"/>
              <a:t>Underviser/instruktør/aktivitetsleder</a:t>
            </a:r>
            <a:br>
              <a:rPr lang="da-DK" b="1" dirty="0" smtClean="0"/>
            </a:br>
            <a:endParaRPr lang="da-DK" dirty="0"/>
          </a:p>
        </p:txBody>
      </p:sp>
      <p:sp>
        <p:nvSpPr>
          <p:cNvPr id="7" name="Pladsholder til indhold 2"/>
          <p:cNvSpPr txBox="1">
            <a:spLocks/>
          </p:cNvSpPr>
          <p:nvPr/>
        </p:nvSpPr>
        <p:spPr>
          <a:xfrm>
            <a:off x="1674254" y="3631842"/>
            <a:ext cx="10835015" cy="3011765"/>
          </a:xfrm>
          <a:prstGeom prst="rect">
            <a:avLst/>
          </a:prstGeom>
        </p:spPr>
        <p:txBody>
          <a:bodyPr vert="horz" lIns="91440" tIns="45720" rIns="91440" bIns="45720" rtlCol="0">
            <a:normAutofit fontScale="3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Black" panose="020B0A040201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Rounded MT Bold" panose="020F0704030504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Rounded MT Bold" panose="020F0704030504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a-DK" sz="4300" dirty="0" smtClean="0"/>
          </a:p>
          <a:p>
            <a:r>
              <a:rPr lang="da-DK" sz="4300" dirty="0" smtClean="0"/>
              <a:t> </a:t>
            </a:r>
            <a:r>
              <a:rPr lang="da-DK" sz="6200" b="1" dirty="0" smtClean="0"/>
              <a:t>Kvalitetsaspekter</a:t>
            </a:r>
            <a:endParaRPr lang="da-DK" sz="6200" dirty="0" smtClean="0"/>
          </a:p>
          <a:p>
            <a:r>
              <a:rPr lang="da-DK" sz="6200" b="1" dirty="0" smtClean="0"/>
              <a:t> Den gode underviser/instruktør/aktivitetsleder</a:t>
            </a:r>
            <a:endParaRPr lang="da-DK" sz="6200" dirty="0" smtClean="0"/>
          </a:p>
          <a:p>
            <a:r>
              <a:rPr lang="da-DK" sz="4300" dirty="0" smtClean="0">
                <a:latin typeface="+mn-lt"/>
              </a:rPr>
              <a:t>…  er bekendt med sin egen organisations og /eller folkeoplysningens værdigrundlag og inddrager dette i sin undervisning/aktivitet. </a:t>
            </a:r>
          </a:p>
          <a:p>
            <a:r>
              <a:rPr lang="da-DK" sz="4300" dirty="0" smtClean="0">
                <a:latin typeface="+mn-lt"/>
              </a:rPr>
              <a:t>… skaber rum for et mangfoldigt fællesskab, der er præget af værdier som respekt, ligeværd og tillid.</a:t>
            </a:r>
          </a:p>
          <a:p>
            <a:r>
              <a:rPr lang="da-DK" sz="4300" dirty="0" smtClean="0">
                <a:latin typeface="+mn-lt"/>
              </a:rPr>
              <a:t>… er velforberedt, initiativrig og viser mod til at gå nye veje. </a:t>
            </a:r>
          </a:p>
          <a:p>
            <a:r>
              <a:rPr lang="da-DK" sz="4300" dirty="0" smtClean="0">
                <a:latin typeface="+mn-lt"/>
              </a:rPr>
              <a:t>… har en opdateret faglig viden om sit fag, som han/hun inddrager. </a:t>
            </a:r>
          </a:p>
          <a:p>
            <a:r>
              <a:rPr lang="da-DK" sz="4300" dirty="0" smtClean="0">
                <a:latin typeface="+mn-lt"/>
              </a:rPr>
              <a:t>… er god til at planlægge, gennemføre og strukturere sin undervisning/aktivitet. </a:t>
            </a:r>
          </a:p>
          <a:p>
            <a:r>
              <a:rPr lang="da-DK" sz="4300" dirty="0" smtClean="0">
                <a:latin typeface="+mn-lt"/>
              </a:rPr>
              <a:t>… sætter deltagernes kompetencer og erfaringer i spil.</a:t>
            </a:r>
          </a:p>
          <a:p>
            <a:endParaRPr lang="da-DK" dirty="0"/>
          </a:p>
        </p:txBody>
      </p:sp>
      <p:sp>
        <p:nvSpPr>
          <p:cNvPr id="8" name="Rektangel 7"/>
          <p:cNvSpPr/>
          <p:nvPr/>
        </p:nvSpPr>
        <p:spPr>
          <a:xfrm>
            <a:off x="366251" y="1282049"/>
            <a:ext cx="11260483" cy="2062103"/>
          </a:xfrm>
          <a:prstGeom prst="rect">
            <a:avLst/>
          </a:prstGeom>
          <a:solidFill>
            <a:srgbClr val="00569A"/>
          </a:solidFill>
        </p:spPr>
        <p:txBody>
          <a:bodyPr wrap="square">
            <a:spAutoFit/>
          </a:bodyPr>
          <a:lstStyle/>
          <a:p>
            <a:r>
              <a:rPr lang="da-DK" sz="1600" i="1" dirty="0">
                <a:solidFill>
                  <a:schemeClr val="bg1"/>
                </a:solidFill>
              </a:rPr>
              <a:t>Underviseren/instruktøren/aktivitetslederen er </a:t>
            </a:r>
            <a:r>
              <a:rPr lang="da-DK" sz="1600" b="1" i="1" dirty="0">
                <a:solidFill>
                  <a:schemeClr val="bg1"/>
                </a:solidFill>
              </a:rPr>
              <a:t>repræsentant for sin organisation </a:t>
            </a:r>
            <a:r>
              <a:rPr lang="da-DK" sz="1600" i="1" dirty="0">
                <a:solidFill>
                  <a:schemeClr val="bg1"/>
                </a:solidFill>
              </a:rPr>
              <a:t>og arbejder ud fra et folkeoplysende </a:t>
            </a:r>
            <a:r>
              <a:rPr lang="da-DK" sz="1600" b="1" i="1" dirty="0">
                <a:solidFill>
                  <a:schemeClr val="bg1"/>
                </a:solidFill>
              </a:rPr>
              <a:t>værdigrundlag</a:t>
            </a:r>
            <a:r>
              <a:rPr lang="da-DK" sz="1600" i="1" dirty="0">
                <a:solidFill>
                  <a:schemeClr val="bg1"/>
                </a:solidFill>
              </a:rPr>
              <a:t>, som kommer i spil i den aktivitet/undervisning, han/hun står i spidsen for. Underviseren/instruktøren/aktivitetslederen har en udstrakt </a:t>
            </a:r>
            <a:r>
              <a:rPr lang="da-DK" sz="1600" b="1" i="1" dirty="0">
                <a:solidFill>
                  <a:schemeClr val="bg1"/>
                </a:solidFill>
              </a:rPr>
              <a:t>frihed</a:t>
            </a:r>
            <a:r>
              <a:rPr lang="da-DK" sz="1600" i="1" dirty="0">
                <a:solidFill>
                  <a:schemeClr val="bg1"/>
                </a:solidFill>
              </a:rPr>
              <a:t> til at vælge indhold og metode og har mod til at </a:t>
            </a:r>
            <a:r>
              <a:rPr lang="da-DK" sz="1600" b="1" i="1" dirty="0">
                <a:solidFill>
                  <a:schemeClr val="bg1"/>
                </a:solidFill>
              </a:rPr>
              <a:t>udfordre både sig selv og deltagerne</a:t>
            </a:r>
            <a:r>
              <a:rPr lang="da-DK" sz="1600" i="1" dirty="0">
                <a:solidFill>
                  <a:schemeClr val="bg1"/>
                </a:solidFill>
              </a:rPr>
              <a:t> ved valg af aktuelle og nytænkende metoder. Underviseren/instruktøren/aktivitetslederen skaber </a:t>
            </a:r>
            <a:r>
              <a:rPr lang="da-DK" sz="1600" b="1" i="1" dirty="0">
                <a:solidFill>
                  <a:schemeClr val="bg1"/>
                </a:solidFill>
              </a:rPr>
              <a:t>motivation til læring </a:t>
            </a:r>
            <a:r>
              <a:rPr lang="da-DK" sz="1600" i="1" dirty="0">
                <a:solidFill>
                  <a:schemeClr val="bg1"/>
                </a:solidFill>
              </a:rPr>
              <a:t>via </a:t>
            </a:r>
            <a:r>
              <a:rPr lang="da-DK" sz="1600" b="1" i="1" dirty="0">
                <a:solidFill>
                  <a:schemeClr val="bg1"/>
                </a:solidFill>
              </a:rPr>
              <a:t>deltagerinvolvering</a:t>
            </a:r>
            <a:r>
              <a:rPr lang="da-DK" sz="1600" i="1" dirty="0">
                <a:solidFill>
                  <a:schemeClr val="bg1"/>
                </a:solidFill>
              </a:rPr>
              <a:t>, styrkelse af f</a:t>
            </a:r>
            <a:r>
              <a:rPr lang="da-DK" sz="1600" b="1" i="1" dirty="0">
                <a:solidFill>
                  <a:schemeClr val="bg1"/>
                </a:solidFill>
              </a:rPr>
              <a:t>ællesskabet</a:t>
            </a:r>
            <a:r>
              <a:rPr lang="da-DK" sz="1600" i="1" dirty="0">
                <a:solidFill>
                  <a:schemeClr val="bg1"/>
                </a:solidFill>
              </a:rPr>
              <a:t> og interessen om </a:t>
            </a:r>
            <a:r>
              <a:rPr lang="da-DK" sz="1600" b="1" i="1" dirty="0">
                <a:solidFill>
                  <a:schemeClr val="bg1"/>
                </a:solidFill>
              </a:rPr>
              <a:t>det faglige indhold</a:t>
            </a:r>
            <a:r>
              <a:rPr lang="da-DK" sz="1600" i="1" dirty="0">
                <a:solidFill>
                  <a:schemeClr val="bg1"/>
                </a:solidFill>
              </a:rPr>
              <a:t>. Der tages afsæt i den enkelte deltagers </a:t>
            </a:r>
            <a:r>
              <a:rPr lang="da-DK" sz="1600" b="1" i="1" dirty="0">
                <a:solidFill>
                  <a:schemeClr val="bg1"/>
                </a:solidFill>
              </a:rPr>
              <a:t>erfaringer, ressourcer og behov </a:t>
            </a:r>
            <a:r>
              <a:rPr lang="da-DK" sz="1600" i="1" dirty="0">
                <a:solidFill>
                  <a:schemeClr val="bg1"/>
                </a:solidFill>
              </a:rPr>
              <a:t>i et trygt læringsmiljø, hvor der er rum til at udfolde sig og afprøve nye muligheder. Underviseren/instruktøren/aktivitetslederen er ansvarlig for at skabe mulighed for faglig, social og personlig </a:t>
            </a:r>
            <a:r>
              <a:rPr lang="da-DK" sz="1600" b="1" i="1" dirty="0">
                <a:solidFill>
                  <a:schemeClr val="bg1"/>
                </a:solidFill>
              </a:rPr>
              <a:t>udvikling.</a:t>
            </a:r>
          </a:p>
        </p:txBody>
      </p:sp>
      <p:pic>
        <p:nvPicPr>
          <p:cNvPr id="9" name="Bille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102" y="3631842"/>
            <a:ext cx="2624111" cy="2624111"/>
          </a:xfrm>
          <a:prstGeom prst="rect">
            <a:avLst/>
          </a:prstGeom>
        </p:spPr>
      </p:pic>
    </p:spTree>
    <p:extLst>
      <p:ext uri="{BB962C8B-B14F-4D97-AF65-F5344CB8AC3E}">
        <p14:creationId xmlns:p14="http://schemas.microsoft.com/office/powerpoint/2010/main" val="3289566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11</a:t>
            </a:fld>
            <a:endParaRPr lang="da-DK"/>
          </a:p>
        </p:txBody>
      </p:sp>
      <p:sp>
        <p:nvSpPr>
          <p:cNvPr id="6" name="Titel 1"/>
          <p:cNvSpPr txBox="1">
            <a:spLocks/>
          </p:cNvSpPr>
          <p:nvPr/>
        </p:nvSpPr>
        <p:spPr>
          <a:xfrm>
            <a:off x="1676400" y="527338"/>
            <a:ext cx="10515600" cy="68706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da-DK" sz="3600" b="1" dirty="0" smtClean="0"/>
              <a:t>Selvevaluering</a:t>
            </a:r>
            <a:endParaRPr lang="da-DK" sz="3600" b="1" dirty="0"/>
          </a:p>
        </p:txBody>
      </p:sp>
      <p:pic>
        <p:nvPicPr>
          <p:cNvPr id="7" name="Billede 6"/>
          <p:cNvPicPr/>
          <p:nvPr/>
        </p:nvPicPr>
        <p:blipFill rotWithShape="1">
          <a:blip r:embed="rId3"/>
          <a:srcRect l="6949" t="34124" r="24875" b="20278"/>
          <a:stretch/>
        </p:blipFill>
        <p:spPr bwMode="auto">
          <a:xfrm>
            <a:off x="5525589" y="2711875"/>
            <a:ext cx="6257509" cy="2861213"/>
          </a:xfrm>
          <a:prstGeom prst="rect">
            <a:avLst/>
          </a:prstGeom>
          <a:ln>
            <a:noFill/>
          </a:ln>
          <a:extLst>
            <a:ext uri="{53640926-AAD7-44D8-BBD7-CCE9431645EC}">
              <a14:shadowObscured xmlns:a14="http://schemas.microsoft.com/office/drawing/2010/main"/>
            </a:ext>
          </a:extLst>
        </p:spPr>
      </p:pic>
      <p:sp>
        <p:nvSpPr>
          <p:cNvPr id="8" name="Undertitel 2"/>
          <p:cNvSpPr>
            <a:spLocks noGrp="1"/>
          </p:cNvSpPr>
          <p:nvPr>
            <p:ph type="subTitle" idx="1"/>
          </p:nvPr>
        </p:nvSpPr>
        <p:spPr>
          <a:xfrm>
            <a:off x="1384662" y="1574549"/>
            <a:ext cx="10398435" cy="4930754"/>
          </a:xfrm>
        </p:spPr>
        <p:txBody>
          <a:bodyPr>
            <a:normAutofit/>
          </a:bodyPr>
          <a:lstStyle/>
          <a:p>
            <a:r>
              <a:rPr lang="da-DK" dirty="0" smtClean="0"/>
              <a:t>Vi skal arbejde med de her 3 faser</a:t>
            </a:r>
            <a:br>
              <a:rPr lang="da-DK" dirty="0" smtClean="0"/>
            </a:br>
            <a:endParaRPr lang="da-DK" dirty="0" smtClean="0"/>
          </a:p>
          <a:p>
            <a:r>
              <a:rPr lang="da-DK" dirty="0" smtClean="0">
                <a:latin typeface="Arial Rounded MT Bold" panose="020F0704030504030204" pitchFamily="34" charset="0"/>
              </a:rPr>
              <a:t>A</a:t>
            </a:r>
            <a:r>
              <a:rPr lang="da-DK" dirty="0">
                <a:latin typeface="Arial Rounded MT Bold" panose="020F0704030504030204" pitchFamily="34" charset="0"/>
              </a:rPr>
              <a:t>) Beskriv praksis</a:t>
            </a:r>
            <a:br>
              <a:rPr lang="da-DK" dirty="0">
                <a:latin typeface="Arial Rounded MT Bold" panose="020F0704030504030204" pitchFamily="34" charset="0"/>
              </a:rPr>
            </a:br>
            <a:r>
              <a:rPr lang="da-DK" dirty="0">
                <a:latin typeface="Arial Rounded MT Bold" panose="020F0704030504030204" pitchFamily="34" charset="0"/>
              </a:rPr>
              <a:t>B) Vurder praksis</a:t>
            </a:r>
            <a:br>
              <a:rPr lang="da-DK" dirty="0">
                <a:latin typeface="Arial Rounded MT Bold" panose="020F0704030504030204" pitchFamily="34" charset="0"/>
              </a:rPr>
            </a:br>
            <a:r>
              <a:rPr lang="da-DK" dirty="0">
                <a:latin typeface="Arial Rounded MT Bold" panose="020F0704030504030204" pitchFamily="34" charset="0"/>
              </a:rPr>
              <a:t>C) Udvikle praksis</a:t>
            </a:r>
          </a:p>
          <a:p>
            <a:endParaRPr lang="da-DK" dirty="0" smtClean="0"/>
          </a:p>
          <a:p>
            <a:endParaRPr lang="da-DK" dirty="0">
              <a:latin typeface="Arial Rounded MT Bold" panose="020F0704030504030204" pitchFamily="34" charset="0"/>
              <a:cs typeface="Arial" panose="020B0604020202020204" pitchFamily="34" charset="0"/>
            </a:endParaRPr>
          </a:p>
          <a:p>
            <a:endParaRPr lang="da-DK" dirty="0" smtClean="0">
              <a:latin typeface="Arial Rounded MT Bold" panose="020F0704030504030204" pitchFamily="34" charset="0"/>
              <a:cs typeface="Arial" panose="020B0604020202020204" pitchFamily="34" charset="0"/>
            </a:endParaRPr>
          </a:p>
          <a:p>
            <a:r>
              <a:rPr lang="da-DK" dirty="0" smtClean="0">
                <a:latin typeface="Arial Rounded MT Bold" panose="020F0704030504030204" pitchFamily="34" charset="0"/>
                <a:cs typeface="Arial" panose="020B0604020202020204" pitchFamily="34" charset="0"/>
              </a:rPr>
              <a:t>Brug arbejdsskemaet </a:t>
            </a:r>
          </a:p>
          <a:p>
            <a:r>
              <a:rPr lang="da-DK" dirty="0" smtClean="0">
                <a:latin typeface="Arial Rounded MT Bold" panose="020F0704030504030204" pitchFamily="34" charset="0"/>
                <a:cs typeface="Arial" panose="020B0604020202020204" pitchFamily="34" charset="0"/>
              </a:rPr>
              <a:t>for selvevaluering</a:t>
            </a:r>
            <a:endParaRPr lang="da-DK" dirty="0">
              <a:latin typeface="Arial Rounded MT Bold" panose="020F0704030504030204" pitchFamily="34" charset="0"/>
              <a:cs typeface="Arial" panose="020B0604020202020204" pitchFamily="34" charset="0"/>
            </a:endParaRPr>
          </a:p>
          <a:p>
            <a:pPr algn="r"/>
            <a:r>
              <a:rPr lang="da-DK" sz="1400" u="sng" dirty="0" smtClean="0">
                <a:latin typeface="Arial" panose="020B0604020202020204" pitchFamily="34" charset="0"/>
                <a:cs typeface="Arial" panose="020B0604020202020204" pitchFamily="34" charset="0"/>
                <a:hlinkClick r:id="rId4"/>
              </a:rPr>
              <a:t>https</a:t>
            </a:r>
            <a:r>
              <a:rPr lang="da-DK" sz="1400" u="sng" dirty="0">
                <a:latin typeface="Arial" panose="020B0604020202020204" pitchFamily="34" charset="0"/>
                <a:cs typeface="Arial" panose="020B0604020202020204" pitchFamily="34" charset="0"/>
                <a:hlinkClick r:id="rId4"/>
              </a:rPr>
              <a:t>://www.eva.dk/grundskole/gode-skolelederliv-introduktion</a:t>
            </a:r>
            <a:endParaRPr lang="da-DK" sz="1400" dirty="0">
              <a:latin typeface="Arial" panose="020B0604020202020204" pitchFamily="34" charset="0"/>
              <a:cs typeface="Arial" panose="020B0604020202020204" pitchFamily="34" charset="0"/>
            </a:endParaRPr>
          </a:p>
          <a:p>
            <a:endParaRPr lang="da-DK" dirty="0">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1434720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dirty="0" smtClean="0"/>
              <a:t>Hvordan arbejde med selvevaluering?</a:t>
            </a:r>
            <a:endParaRPr lang="da-DK" dirty="0"/>
          </a:p>
        </p:txBody>
      </p:sp>
      <p:sp>
        <p:nvSpPr>
          <p:cNvPr id="3" name="Undertitel 2"/>
          <p:cNvSpPr>
            <a:spLocks noGrp="1"/>
          </p:cNvSpPr>
          <p:nvPr>
            <p:ph type="subTitle" idx="1"/>
          </p:nvPr>
        </p:nvSpPr>
        <p:spPr/>
        <p:txBody>
          <a:bodyPr/>
          <a:lstStyle/>
          <a:p>
            <a:r>
              <a:rPr lang="da-DK" dirty="0" smtClean="0">
                <a:hlinkClick r:id="rId3"/>
              </a:rPr>
              <a:t>Se filmen – klik her</a:t>
            </a:r>
            <a:r>
              <a:rPr lang="da-DK" dirty="0"/>
              <a:t>: </a:t>
            </a:r>
            <a:r>
              <a:rPr lang="da-DK" dirty="0" smtClean="0"/>
              <a:t> </a:t>
            </a:r>
            <a:endParaRPr lang="da-DK" dirty="0"/>
          </a:p>
        </p:txBody>
      </p:sp>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12</a:t>
            </a:fld>
            <a:endParaRPr lang="da-DK"/>
          </a:p>
        </p:txBody>
      </p:sp>
      <p:pic>
        <p:nvPicPr>
          <p:cNvPr id="6" name="iiUTXekWXQk"/>
          <p:cNvPicPr>
            <a:picLocks noRot="1" noChangeAspect="1"/>
          </p:cNvPicPr>
          <p:nvPr>
            <a:videoFile r:link="rId1"/>
          </p:nvPr>
        </p:nvPicPr>
        <p:blipFill>
          <a:blip r:embed="rId4"/>
          <a:stretch>
            <a:fillRect/>
          </a:stretch>
        </p:blipFill>
        <p:spPr>
          <a:xfrm>
            <a:off x="6096000" y="3043457"/>
            <a:ext cx="4572000" cy="2571750"/>
          </a:xfrm>
          <a:prstGeom prst="rect">
            <a:avLst/>
          </a:prstGeom>
        </p:spPr>
      </p:pic>
    </p:spTree>
    <p:extLst>
      <p:ext uri="{BB962C8B-B14F-4D97-AF65-F5344CB8AC3E}">
        <p14:creationId xmlns:p14="http://schemas.microsoft.com/office/powerpoint/2010/main" val="166764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849087"/>
            <a:ext cx="9144000" cy="1237751"/>
          </a:xfrm>
        </p:spPr>
        <p:txBody>
          <a:bodyPr/>
          <a:lstStyle/>
          <a:p>
            <a:r>
              <a:rPr lang="da-DK" dirty="0" smtClean="0"/>
              <a:t>A: Beskriv praksis</a:t>
            </a:r>
            <a:endParaRPr lang="da-DK" dirty="0"/>
          </a:p>
        </p:txBody>
      </p:sp>
      <p:sp>
        <p:nvSpPr>
          <p:cNvPr id="3" name="Undertitel 2"/>
          <p:cNvSpPr>
            <a:spLocks noGrp="1"/>
          </p:cNvSpPr>
          <p:nvPr>
            <p:ph type="subTitle" idx="1"/>
          </p:nvPr>
        </p:nvSpPr>
        <p:spPr>
          <a:xfrm>
            <a:off x="1524000" y="2782389"/>
            <a:ext cx="9144000" cy="2475411"/>
          </a:xfrm>
        </p:spPr>
        <p:txBody>
          <a:bodyPr/>
          <a:lstStyle/>
          <a:p>
            <a:r>
              <a:rPr lang="da-DK" dirty="0" smtClean="0"/>
              <a:t>Fælles snak om </a:t>
            </a:r>
          </a:p>
          <a:p>
            <a:pPr marL="342900" indent="-342900">
              <a:buFontTx/>
              <a:buChar char="-"/>
            </a:pPr>
            <a:r>
              <a:rPr lang="da-DK" dirty="0" smtClean="0">
                <a:latin typeface="Arial Rounded MT Bold" panose="020F0704030504030204" pitchFamily="34" charset="0"/>
              </a:rPr>
              <a:t>Hvad vi gør</a:t>
            </a:r>
          </a:p>
          <a:p>
            <a:pPr marL="342900" indent="-342900">
              <a:buFontTx/>
              <a:buChar char="-"/>
            </a:pPr>
            <a:r>
              <a:rPr lang="da-DK" dirty="0" smtClean="0">
                <a:latin typeface="Arial Rounded MT Bold" panose="020F0704030504030204" pitchFamily="34" charset="0"/>
              </a:rPr>
              <a:t>Hvordan vi gør det</a:t>
            </a:r>
          </a:p>
          <a:p>
            <a:pPr marL="342900" indent="-342900">
              <a:buFontTx/>
              <a:buChar char="-"/>
            </a:pPr>
            <a:r>
              <a:rPr lang="da-DK" dirty="0" smtClean="0">
                <a:latin typeface="Arial Rounded MT Bold" panose="020F0704030504030204" pitchFamily="34" charset="0"/>
              </a:rPr>
              <a:t>Hvem der gør det</a:t>
            </a:r>
            <a:endParaRPr lang="da-DK" dirty="0">
              <a:latin typeface="Arial Rounded MT Bold" panose="020F0704030504030204" pitchFamily="34" charset="0"/>
            </a:endParaRPr>
          </a:p>
        </p:txBody>
      </p:sp>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13</a:t>
            </a:fld>
            <a:endParaRPr lang="da-DK"/>
          </a:p>
        </p:txBody>
      </p:sp>
      <p:pic>
        <p:nvPicPr>
          <p:cNvPr id="6" name="Billede 5"/>
          <p:cNvPicPr/>
          <p:nvPr/>
        </p:nvPicPr>
        <p:blipFill rotWithShape="1">
          <a:blip r:embed="rId2"/>
          <a:srcRect l="6949" t="43526" r="73838" b="27329"/>
          <a:stretch/>
        </p:blipFill>
        <p:spPr bwMode="auto">
          <a:xfrm>
            <a:off x="8334103" y="3559539"/>
            <a:ext cx="2690948" cy="239381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11235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10343" y="1135775"/>
            <a:ext cx="10061240" cy="834939"/>
          </a:xfrm>
        </p:spPr>
        <p:txBody>
          <a:bodyPr>
            <a:normAutofit/>
          </a:bodyPr>
          <a:lstStyle/>
          <a:p>
            <a:r>
              <a:rPr lang="da-DK" dirty="0" smtClean="0"/>
              <a:t>B: Vurdér og analysér praksis</a:t>
            </a:r>
            <a:endParaRPr lang="da-DK" dirty="0"/>
          </a:p>
        </p:txBody>
      </p:sp>
      <p:sp>
        <p:nvSpPr>
          <p:cNvPr id="3" name="Undertitel 2"/>
          <p:cNvSpPr>
            <a:spLocks noGrp="1"/>
          </p:cNvSpPr>
          <p:nvPr>
            <p:ph type="subTitle" idx="1"/>
          </p:nvPr>
        </p:nvSpPr>
        <p:spPr>
          <a:xfrm>
            <a:off x="1110343" y="2743201"/>
            <a:ext cx="9557657" cy="2514600"/>
          </a:xfrm>
        </p:spPr>
        <p:txBody>
          <a:bodyPr>
            <a:normAutofit lnSpcReduction="10000"/>
          </a:bodyPr>
          <a:lstStyle/>
          <a:p>
            <a:r>
              <a:rPr lang="da-DK" dirty="0" smtClean="0"/>
              <a:t>Fælles snak om styrker</a:t>
            </a:r>
          </a:p>
          <a:p>
            <a:pPr marL="342900" indent="-342900">
              <a:buFontTx/>
              <a:buChar char="-"/>
            </a:pPr>
            <a:r>
              <a:rPr lang="da-DK" dirty="0" smtClean="0">
                <a:latin typeface="Arial Rounded MT Bold" panose="020F0704030504030204" pitchFamily="34" charset="0"/>
              </a:rPr>
              <a:t>Hvad gør vi godt i forhold til at få det valgte aspekt i spil?</a:t>
            </a:r>
          </a:p>
          <a:p>
            <a:endParaRPr lang="da-DK" dirty="0" smtClean="0"/>
          </a:p>
          <a:p>
            <a:r>
              <a:rPr lang="da-DK" dirty="0" smtClean="0"/>
              <a:t>Fælles snak om udviklingsmuligheder</a:t>
            </a:r>
          </a:p>
          <a:p>
            <a:pPr marL="342900" indent="-342900">
              <a:buFontTx/>
              <a:buChar char="-"/>
            </a:pPr>
            <a:r>
              <a:rPr lang="da-DK" dirty="0" smtClean="0">
                <a:latin typeface="Arial Rounded MT Bold" panose="020F0704030504030204" pitchFamily="34" charset="0"/>
              </a:rPr>
              <a:t>Hvad kan vi gøre anderledes for at få det valgte aspekt i </a:t>
            </a:r>
          </a:p>
          <a:p>
            <a:r>
              <a:rPr lang="da-DK" dirty="0" smtClean="0">
                <a:latin typeface="Arial Rounded MT Bold" panose="020F0704030504030204" pitchFamily="34" charset="0"/>
              </a:rPr>
              <a:t>spil på en bedre måde? </a:t>
            </a:r>
            <a:endParaRPr lang="da-DK" dirty="0">
              <a:latin typeface="Arial Rounded MT Bold" panose="020F0704030504030204" pitchFamily="34" charset="0"/>
            </a:endParaRPr>
          </a:p>
        </p:txBody>
      </p:sp>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14</a:t>
            </a:fld>
            <a:endParaRPr lang="da-DK" dirty="0"/>
          </a:p>
        </p:txBody>
      </p:sp>
      <p:pic>
        <p:nvPicPr>
          <p:cNvPr id="6" name="Billede 5"/>
          <p:cNvPicPr/>
          <p:nvPr/>
        </p:nvPicPr>
        <p:blipFill rotWithShape="1">
          <a:blip r:embed="rId2"/>
          <a:srcRect l="23684" t="34124" r="56245" b="20278"/>
          <a:stretch/>
        </p:blipFill>
        <p:spPr bwMode="auto">
          <a:xfrm>
            <a:off x="10079147" y="3169075"/>
            <a:ext cx="1842248" cy="286121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75419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213007"/>
            <a:ext cx="9144000" cy="961233"/>
          </a:xfrm>
        </p:spPr>
        <p:txBody>
          <a:bodyPr/>
          <a:lstStyle/>
          <a:p>
            <a:r>
              <a:rPr lang="da-DK" dirty="0" smtClean="0"/>
              <a:t>C: Udvikl praksis</a:t>
            </a:r>
            <a:endParaRPr lang="da-DK" dirty="0"/>
          </a:p>
        </p:txBody>
      </p:sp>
      <p:pic>
        <p:nvPicPr>
          <p:cNvPr id="6" name="Billede 5"/>
          <p:cNvPicPr>
            <a:picLocks noChangeAspect="1"/>
          </p:cNvPicPr>
          <p:nvPr/>
        </p:nvPicPr>
        <p:blipFill rotWithShape="1">
          <a:blip r:embed="rId2"/>
          <a:srcRect l="49240" t="-914" r="20092" b="914"/>
          <a:stretch/>
        </p:blipFill>
        <p:spPr>
          <a:xfrm>
            <a:off x="9940834" y="3000283"/>
            <a:ext cx="1920240" cy="2859272"/>
          </a:xfrm>
          <a:prstGeom prst="rect">
            <a:avLst/>
          </a:prstGeom>
        </p:spPr>
      </p:pic>
      <p:sp>
        <p:nvSpPr>
          <p:cNvPr id="3" name="Undertitel 2"/>
          <p:cNvSpPr>
            <a:spLocks noGrp="1"/>
          </p:cNvSpPr>
          <p:nvPr>
            <p:ph type="subTitle" idx="1"/>
          </p:nvPr>
        </p:nvSpPr>
        <p:spPr>
          <a:xfrm>
            <a:off x="1524000" y="2497178"/>
            <a:ext cx="9144000" cy="2760622"/>
          </a:xfrm>
        </p:spPr>
        <p:txBody>
          <a:bodyPr/>
          <a:lstStyle/>
          <a:p>
            <a:r>
              <a:rPr lang="da-DK" dirty="0" smtClean="0"/>
              <a:t>For at realisere det kvalitetsaspekt vi har valgt, har vi et mål om at ….</a:t>
            </a:r>
          </a:p>
          <a:p>
            <a:endParaRPr lang="da-DK" dirty="0"/>
          </a:p>
          <a:p>
            <a:endParaRPr lang="da-DK" dirty="0" smtClean="0"/>
          </a:p>
          <a:p>
            <a:r>
              <a:rPr lang="da-DK" dirty="0">
                <a:latin typeface="Arial Rounded MT Bold" panose="020F0704030504030204" pitchFamily="34" charset="0"/>
              </a:rPr>
              <a:t>Brug arbejdsskemaet for handlingsplanen</a:t>
            </a:r>
          </a:p>
          <a:p>
            <a:endParaRPr lang="da-DK" dirty="0"/>
          </a:p>
        </p:txBody>
      </p:sp>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15</a:t>
            </a:fld>
            <a:endParaRPr lang="da-DK" dirty="0"/>
          </a:p>
        </p:txBody>
      </p:sp>
    </p:spTree>
    <p:extLst>
      <p:ext uri="{BB962C8B-B14F-4D97-AF65-F5344CB8AC3E}">
        <p14:creationId xmlns:p14="http://schemas.microsoft.com/office/powerpoint/2010/main" val="79067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836023"/>
            <a:ext cx="9144000" cy="997283"/>
          </a:xfrm>
        </p:spPr>
        <p:txBody>
          <a:bodyPr/>
          <a:lstStyle/>
          <a:p>
            <a:r>
              <a:rPr lang="da-DK" dirty="0" smtClean="0"/>
              <a:t>Handlingsplan</a:t>
            </a:r>
            <a:endParaRPr lang="da-DK" dirty="0"/>
          </a:p>
        </p:txBody>
      </p:sp>
      <p:sp>
        <p:nvSpPr>
          <p:cNvPr id="3" name="Undertitel 2"/>
          <p:cNvSpPr>
            <a:spLocks noGrp="1"/>
          </p:cNvSpPr>
          <p:nvPr>
            <p:ph type="subTitle" idx="1"/>
          </p:nvPr>
        </p:nvSpPr>
        <p:spPr>
          <a:xfrm>
            <a:off x="1123406" y="2103121"/>
            <a:ext cx="9544594" cy="4540486"/>
          </a:xfrm>
        </p:spPr>
        <p:txBody>
          <a:bodyPr>
            <a:normAutofit/>
          </a:bodyPr>
          <a:lstStyle/>
          <a:p>
            <a:r>
              <a:rPr lang="da-DK" dirty="0" smtClean="0"/>
              <a:t>For at kunne sætte det nye udviklingsmål i gang, skal vi være helt konkrete: </a:t>
            </a:r>
          </a:p>
          <a:p>
            <a:endParaRPr lang="da-DK" dirty="0" smtClean="0"/>
          </a:p>
          <a:p>
            <a:r>
              <a:rPr lang="da-DK" dirty="0" smtClean="0">
                <a:latin typeface="Arial Rounded MT Bold" panose="020F0704030504030204" pitchFamily="34" charset="0"/>
              </a:rPr>
              <a:t>Hvad skal gøres?</a:t>
            </a:r>
          </a:p>
          <a:p>
            <a:r>
              <a:rPr lang="da-DK" dirty="0" smtClean="0">
                <a:latin typeface="Arial Rounded MT Bold" panose="020F0704030504030204" pitchFamily="34" charset="0"/>
              </a:rPr>
              <a:t>Hvordan skal det gøres?</a:t>
            </a:r>
          </a:p>
          <a:p>
            <a:r>
              <a:rPr lang="da-DK" dirty="0" smtClean="0">
                <a:latin typeface="Arial Rounded MT Bold" panose="020F0704030504030204" pitchFamily="34" charset="0"/>
              </a:rPr>
              <a:t>Hvornår skal det gøres?</a:t>
            </a:r>
          </a:p>
          <a:p>
            <a:r>
              <a:rPr lang="da-DK" dirty="0" smtClean="0">
                <a:latin typeface="Arial Rounded MT Bold" panose="020F0704030504030204" pitchFamily="34" charset="0"/>
              </a:rPr>
              <a:t>Hvem involverer det?</a:t>
            </a:r>
          </a:p>
          <a:p>
            <a:r>
              <a:rPr lang="da-DK" dirty="0" smtClean="0">
                <a:latin typeface="Arial Rounded MT Bold" panose="020F0704030504030204" pitchFamily="34" charset="0"/>
              </a:rPr>
              <a:t>Hvem er ansvarlig for at sætte det i gang og følge op?</a:t>
            </a:r>
          </a:p>
          <a:p>
            <a:endParaRPr lang="da-DK" dirty="0"/>
          </a:p>
          <a:p>
            <a:endParaRPr lang="da-DK" dirty="0"/>
          </a:p>
          <a:p>
            <a:endParaRPr lang="da-DK" dirty="0"/>
          </a:p>
        </p:txBody>
      </p:sp>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16</a:t>
            </a:fld>
            <a:endParaRPr lang="da-DK" dirty="0"/>
          </a:p>
        </p:txBody>
      </p:sp>
      <p:pic>
        <p:nvPicPr>
          <p:cNvPr id="6" name="Billede 5"/>
          <p:cNvPicPr/>
          <p:nvPr/>
        </p:nvPicPr>
        <p:blipFill rotWithShape="1">
          <a:blip r:embed="rId3"/>
          <a:srcRect l="57088" t="43526" r="24875" b="29472"/>
          <a:stretch/>
        </p:blipFill>
        <p:spPr bwMode="auto">
          <a:xfrm>
            <a:off x="9993086" y="3722914"/>
            <a:ext cx="1855327" cy="197863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4569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51330"/>
            <a:ext cx="9144000" cy="1098092"/>
          </a:xfrm>
        </p:spPr>
        <p:txBody>
          <a:bodyPr/>
          <a:lstStyle/>
          <a:p>
            <a:pPr algn="ctr"/>
            <a:r>
              <a:rPr lang="da-DK" dirty="0" smtClean="0"/>
              <a:t>Tak for i dag</a:t>
            </a:r>
            <a:endParaRPr lang="da-DK" dirty="0"/>
          </a:p>
        </p:txBody>
      </p:sp>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17</a:t>
            </a:fld>
            <a:endParaRPr lang="da-DK"/>
          </a:p>
        </p:txBody>
      </p:sp>
      <p:pic>
        <p:nvPicPr>
          <p:cNvPr id="6" name="Pladsholder til indhold 3" descr="C:\Users\shc\AppData\Local\Microsoft\Windows\INetCache\Content.Word\parametre_model.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9352" y="2137585"/>
            <a:ext cx="6254271" cy="4330450"/>
          </a:xfrm>
          <a:prstGeom prst="rect">
            <a:avLst/>
          </a:prstGeom>
          <a:noFill/>
          <a:ln>
            <a:noFill/>
          </a:ln>
        </p:spPr>
      </p:pic>
    </p:spTree>
    <p:extLst>
      <p:ext uri="{BB962C8B-B14F-4D97-AF65-F5344CB8AC3E}">
        <p14:creationId xmlns:p14="http://schemas.microsoft.com/office/powerpoint/2010/main" val="1721212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2</a:t>
            </a:fld>
            <a:endParaRPr lang="da-DK" dirty="0"/>
          </a:p>
        </p:txBody>
      </p:sp>
      <p:sp>
        <p:nvSpPr>
          <p:cNvPr id="6" name="Titel 1"/>
          <p:cNvSpPr txBox="1">
            <a:spLocks/>
          </p:cNvSpPr>
          <p:nvPr/>
        </p:nvSpPr>
        <p:spPr>
          <a:xfrm>
            <a:off x="2575427" y="723348"/>
            <a:ext cx="10515600" cy="1334399"/>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da-DK" sz="3600" dirty="0" smtClean="0"/>
              <a:t>Dagens program</a:t>
            </a:r>
          </a:p>
          <a:p>
            <a:r>
              <a:rPr lang="da-DK" sz="3600" dirty="0" smtClean="0"/>
              <a:t>  </a:t>
            </a:r>
            <a:r>
              <a:rPr lang="da-DK" dirty="0" smtClean="0"/>
              <a:t/>
            </a:r>
            <a:br>
              <a:rPr lang="da-DK" dirty="0" smtClean="0"/>
            </a:br>
            <a:r>
              <a:rPr lang="da-DK" sz="1800" dirty="0" smtClean="0"/>
              <a:t>Tidsrammen er XX</a:t>
            </a:r>
          </a:p>
          <a:p>
            <a:endParaRPr lang="da-DK" sz="1800" dirty="0"/>
          </a:p>
        </p:txBody>
      </p:sp>
      <p:sp>
        <p:nvSpPr>
          <p:cNvPr id="7" name="Pladsholder til indhold 2"/>
          <p:cNvSpPr txBox="1">
            <a:spLocks/>
          </p:cNvSpPr>
          <p:nvPr/>
        </p:nvSpPr>
        <p:spPr>
          <a:xfrm>
            <a:off x="2666865" y="2044300"/>
            <a:ext cx="8106429" cy="423418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Black" panose="020B0A040201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Rounded MT Bold" panose="020F0704030504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Rounded MT Bold" panose="020F0704030504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a-DK" sz="2000" dirty="0" smtClean="0">
              <a:latin typeface="Arial Rounded MT Bold" panose="020F0704030504030204" pitchFamily="34" charset="0"/>
            </a:endParaRPr>
          </a:p>
          <a:p>
            <a:pPr marL="342900" indent="-342900">
              <a:buFont typeface="Arial" panose="020B0604020202020204" pitchFamily="34" charset="0"/>
              <a:buChar char="•"/>
            </a:pPr>
            <a:r>
              <a:rPr lang="da-DK" sz="2000" dirty="0" smtClean="0">
                <a:latin typeface="Arial Rounded MT Bold" panose="020F0704030504030204" pitchFamily="34" charset="0"/>
              </a:rPr>
              <a:t>Valg af kvalitetsparameter og -aspekt	</a:t>
            </a:r>
          </a:p>
          <a:p>
            <a:pPr marL="342900" indent="-342900">
              <a:buFont typeface="Arial" panose="020B0604020202020204" pitchFamily="34" charset="0"/>
              <a:buChar char="•"/>
            </a:pPr>
            <a:r>
              <a:rPr lang="da-DK" sz="2000" dirty="0" smtClean="0">
                <a:latin typeface="Arial Rounded MT Bold" panose="020F0704030504030204" pitchFamily="34" charset="0"/>
              </a:rPr>
              <a:t>Selvevaluering</a:t>
            </a:r>
          </a:p>
          <a:p>
            <a:pPr marL="342900" indent="-342900">
              <a:buFont typeface="Arial" panose="020B0604020202020204" pitchFamily="34" charset="0"/>
              <a:buChar char="•"/>
            </a:pPr>
            <a:r>
              <a:rPr lang="da-DK" sz="2000" dirty="0" smtClean="0">
                <a:latin typeface="Arial Rounded MT Bold" panose="020F0704030504030204" pitchFamily="34" charset="0"/>
              </a:rPr>
              <a:t>A) Beskriv praksis</a:t>
            </a:r>
            <a:br>
              <a:rPr lang="da-DK" sz="2000" dirty="0" smtClean="0">
                <a:latin typeface="Arial Rounded MT Bold" panose="020F0704030504030204" pitchFamily="34" charset="0"/>
              </a:rPr>
            </a:br>
            <a:r>
              <a:rPr lang="da-DK" sz="2000" dirty="0" smtClean="0">
                <a:latin typeface="Arial Rounded MT Bold" panose="020F0704030504030204" pitchFamily="34" charset="0"/>
              </a:rPr>
              <a:t>B) Vurder praksis</a:t>
            </a:r>
            <a:br>
              <a:rPr lang="da-DK" sz="2000" dirty="0" smtClean="0">
                <a:latin typeface="Arial Rounded MT Bold" panose="020F0704030504030204" pitchFamily="34" charset="0"/>
              </a:rPr>
            </a:br>
            <a:r>
              <a:rPr lang="da-DK" sz="2000" dirty="0" smtClean="0">
                <a:latin typeface="Arial Rounded MT Bold" panose="020F0704030504030204" pitchFamily="34" charset="0"/>
              </a:rPr>
              <a:t>C) Udvikle praksis</a:t>
            </a:r>
          </a:p>
          <a:p>
            <a:pPr marL="342900" indent="-342900">
              <a:buFont typeface="Arial" panose="020B0604020202020204" pitchFamily="34" charset="0"/>
              <a:buChar char="•"/>
            </a:pPr>
            <a:r>
              <a:rPr lang="da-DK" sz="2000" dirty="0" smtClean="0">
                <a:latin typeface="Arial Rounded MT Bold" panose="020F0704030504030204" pitchFamily="34" charset="0"/>
              </a:rPr>
              <a:t>Handlingsplan</a:t>
            </a:r>
          </a:p>
          <a:p>
            <a:pPr marL="342900" indent="-342900">
              <a:buFont typeface="Arial" panose="020B0604020202020204" pitchFamily="34" charset="0"/>
              <a:buChar char="•"/>
            </a:pPr>
            <a:r>
              <a:rPr lang="da-DK" sz="2000" dirty="0" smtClean="0">
                <a:latin typeface="Arial Rounded MT Bold" panose="020F0704030504030204" pitchFamily="34" charset="0"/>
              </a:rPr>
              <a:t>Tak for i dag</a:t>
            </a:r>
          </a:p>
          <a:p>
            <a:endParaRPr lang="da-DK" dirty="0"/>
          </a:p>
        </p:txBody>
      </p:sp>
      <p:pic>
        <p:nvPicPr>
          <p:cNvPr id="9" name="Billed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149" y="3499867"/>
            <a:ext cx="2515288" cy="2515288"/>
          </a:xfrm>
          <a:prstGeom prst="rect">
            <a:avLst/>
          </a:prstGeom>
        </p:spPr>
      </p:pic>
    </p:spTree>
    <p:extLst>
      <p:ext uri="{BB962C8B-B14F-4D97-AF65-F5344CB8AC3E}">
        <p14:creationId xmlns:p14="http://schemas.microsoft.com/office/powerpoint/2010/main" val="1817940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dirty="0" smtClean="0"/>
              <a:t>Hvorfor arbejde med selvevaluering?</a:t>
            </a:r>
            <a:endParaRPr lang="da-DK" dirty="0"/>
          </a:p>
        </p:txBody>
      </p:sp>
      <p:sp>
        <p:nvSpPr>
          <p:cNvPr id="3" name="Undertitel 2"/>
          <p:cNvSpPr>
            <a:spLocks noGrp="1"/>
          </p:cNvSpPr>
          <p:nvPr>
            <p:ph type="subTitle" idx="1"/>
          </p:nvPr>
        </p:nvSpPr>
        <p:spPr/>
        <p:txBody>
          <a:bodyPr/>
          <a:lstStyle/>
          <a:p>
            <a:r>
              <a:rPr lang="da-DK" dirty="0" smtClean="0">
                <a:hlinkClick r:id="rId3"/>
              </a:rPr>
              <a:t>Se filmen - klik her  </a:t>
            </a:r>
            <a:endParaRPr lang="da-DK" dirty="0"/>
          </a:p>
        </p:txBody>
      </p:sp>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3</a:t>
            </a:fld>
            <a:endParaRPr lang="da-DK"/>
          </a:p>
        </p:txBody>
      </p:sp>
      <p:pic>
        <p:nvPicPr>
          <p:cNvPr id="6" name="8jlc8NsOqLA"/>
          <p:cNvPicPr>
            <a:picLocks noRot="1" noChangeAspect="1"/>
          </p:cNvPicPr>
          <p:nvPr>
            <a:videoFile r:link="rId1"/>
          </p:nvPr>
        </p:nvPicPr>
        <p:blipFill>
          <a:blip r:embed="rId4"/>
          <a:stretch>
            <a:fillRect/>
          </a:stretch>
        </p:blipFill>
        <p:spPr>
          <a:xfrm>
            <a:off x="6096000" y="2686050"/>
            <a:ext cx="4572000" cy="2571750"/>
          </a:xfrm>
          <a:prstGeom prst="rect">
            <a:avLst/>
          </a:prstGeom>
        </p:spPr>
      </p:pic>
    </p:spTree>
    <p:extLst>
      <p:ext uri="{BB962C8B-B14F-4D97-AF65-F5344CB8AC3E}">
        <p14:creationId xmlns:p14="http://schemas.microsoft.com/office/powerpoint/2010/main" val="4033291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4</a:t>
            </a:fld>
            <a:endParaRPr lang="da-DK"/>
          </a:p>
        </p:txBody>
      </p:sp>
      <p:sp>
        <p:nvSpPr>
          <p:cNvPr id="6" name="Titel 1"/>
          <p:cNvSpPr txBox="1">
            <a:spLocks/>
          </p:cNvSpPr>
          <p:nvPr/>
        </p:nvSpPr>
        <p:spPr>
          <a:xfrm>
            <a:off x="3046372" y="312979"/>
            <a:ext cx="10515600" cy="61190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da-DK" sz="3600" dirty="0" smtClean="0"/>
              <a:t>6 kvalitetsparametre</a:t>
            </a:r>
            <a:endParaRPr lang="da-DK" sz="3600" dirty="0"/>
          </a:p>
        </p:txBody>
      </p:sp>
      <p:pic>
        <p:nvPicPr>
          <p:cNvPr id="7" name="Pladsholder til indhold 3" descr="C:\Users\shc\AppData\Local\Microsoft\Windows\INetCache\Content.Word\parametre_model.jpg"/>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4751" y="1294993"/>
            <a:ext cx="6989523" cy="5348614"/>
          </a:xfrm>
          <a:prstGeom prst="rect">
            <a:avLst/>
          </a:prstGeom>
          <a:noFill/>
          <a:ln>
            <a:noFill/>
          </a:ln>
        </p:spPr>
      </p:pic>
      <p:sp>
        <p:nvSpPr>
          <p:cNvPr id="2" name="Tekstfelt 1"/>
          <p:cNvSpPr txBox="1"/>
          <p:nvPr/>
        </p:nvSpPr>
        <p:spPr>
          <a:xfrm>
            <a:off x="904568" y="1802674"/>
            <a:ext cx="4297909" cy="830997"/>
          </a:xfrm>
          <a:prstGeom prst="rect">
            <a:avLst/>
          </a:prstGeom>
          <a:noFill/>
        </p:spPr>
        <p:txBody>
          <a:bodyPr wrap="square" rtlCol="0">
            <a:spAutoFit/>
          </a:bodyPr>
          <a:lstStyle/>
          <a:p>
            <a:r>
              <a:rPr lang="da-DK" sz="2400" dirty="0" smtClean="0">
                <a:latin typeface="Arial Rounded MT Bold" panose="020F0704030504030204" pitchFamily="34" charset="0"/>
              </a:rPr>
              <a:t>I dag zoomer vi ind på dette kvalitetsparameter XXXX</a:t>
            </a:r>
            <a:endParaRPr lang="da-DK" sz="2400" dirty="0">
              <a:latin typeface="Arial Rounded MT Bold" panose="020F0704030504030204" pitchFamily="34" charset="0"/>
            </a:endParaRPr>
          </a:p>
        </p:txBody>
      </p:sp>
    </p:spTree>
    <p:extLst>
      <p:ext uri="{BB962C8B-B14F-4D97-AF65-F5344CB8AC3E}">
        <p14:creationId xmlns:p14="http://schemas.microsoft.com/office/powerpoint/2010/main" val="2957783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5</a:t>
            </a:fld>
            <a:endParaRPr lang="da-DK"/>
          </a:p>
        </p:txBody>
      </p:sp>
      <p:sp>
        <p:nvSpPr>
          <p:cNvPr id="6" name="Titel 1"/>
          <p:cNvSpPr txBox="1">
            <a:spLocks/>
          </p:cNvSpPr>
          <p:nvPr/>
        </p:nvSpPr>
        <p:spPr>
          <a:xfrm>
            <a:off x="4836621" y="455146"/>
            <a:ext cx="3681769" cy="836911"/>
          </a:xfrm>
          <a:prstGeom prst="rect">
            <a:avLst/>
          </a:prstGeom>
        </p:spPr>
        <p:txBody>
          <a:bodyPr vert="horz" lIns="91440" tIns="45720" rIns="91440" bIns="45720" rtlCol="0" anchor="b">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da-DK" b="1" dirty="0" smtClean="0"/>
              <a:t>Indhold</a:t>
            </a:r>
            <a:br>
              <a:rPr lang="da-DK" b="1" dirty="0" smtClean="0"/>
            </a:br>
            <a:endParaRPr lang="da-DK" dirty="0"/>
          </a:p>
        </p:txBody>
      </p:sp>
      <p:sp>
        <p:nvSpPr>
          <p:cNvPr id="7" name="Pladsholder til indhold 2"/>
          <p:cNvSpPr txBox="1">
            <a:spLocks/>
          </p:cNvSpPr>
          <p:nvPr/>
        </p:nvSpPr>
        <p:spPr>
          <a:xfrm>
            <a:off x="3222057" y="3417153"/>
            <a:ext cx="8744424" cy="3181692"/>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Black" panose="020B0A040201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Rounded MT Bold" panose="020F0704030504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Rounded MT Bold" panose="020F0704030504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sz="2900" b="1" dirty="0" smtClean="0">
                <a:cs typeface="Arial" panose="020B0604020202020204" pitchFamily="34" charset="0"/>
              </a:rPr>
              <a:t>Kvalitetsaspekter</a:t>
            </a:r>
            <a:endParaRPr lang="da-DK" sz="2900" dirty="0" smtClean="0">
              <a:cs typeface="Arial" panose="020B0604020202020204" pitchFamily="34" charset="0"/>
            </a:endParaRPr>
          </a:p>
          <a:p>
            <a:r>
              <a:rPr lang="da-DK" sz="2900" b="1" dirty="0" smtClean="0"/>
              <a:t>Det gode indhold</a:t>
            </a:r>
            <a:endParaRPr lang="da-DK" sz="2900" dirty="0" smtClean="0"/>
          </a:p>
          <a:p>
            <a:r>
              <a:rPr lang="da-DK" sz="2600" dirty="0" smtClean="0">
                <a:latin typeface="+mn-lt"/>
              </a:rPr>
              <a:t>… tager udgangspunkt i den enkelte (forudsætninger og perspektiver).</a:t>
            </a:r>
          </a:p>
          <a:p>
            <a:r>
              <a:rPr lang="da-DK" sz="2600" dirty="0" smtClean="0">
                <a:latin typeface="+mn-lt"/>
              </a:rPr>
              <a:t>… udvikler den enkelte fagligt, socialt og personligt i mødet med andre.</a:t>
            </a:r>
          </a:p>
          <a:p>
            <a:r>
              <a:rPr lang="da-DK" sz="2600" dirty="0" smtClean="0">
                <a:latin typeface="+mn-lt"/>
              </a:rPr>
              <a:t>… sætter andre kompetencer i spil end de rent fag-faglige.</a:t>
            </a:r>
          </a:p>
          <a:p>
            <a:r>
              <a:rPr lang="da-DK" sz="2600" dirty="0" smtClean="0">
                <a:latin typeface="+mn-lt"/>
              </a:rPr>
              <a:t>… har et dannende perspektiv og skaber rum for refleksion.</a:t>
            </a:r>
          </a:p>
          <a:p>
            <a:r>
              <a:rPr lang="da-DK" sz="2600" dirty="0" smtClean="0">
                <a:latin typeface="+mn-lt"/>
              </a:rPr>
              <a:t>… er tilrettelagt på en måde, der understøtter fællesskabet</a:t>
            </a:r>
          </a:p>
          <a:p>
            <a:r>
              <a:rPr lang="da-DK" sz="2600" dirty="0" smtClean="0">
                <a:latin typeface="+mn-lt"/>
              </a:rPr>
              <a:t>… har en karakter, der interesserer og motiverer deltageren.</a:t>
            </a:r>
          </a:p>
          <a:p>
            <a:endParaRPr lang="da-DK" dirty="0"/>
          </a:p>
        </p:txBody>
      </p:sp>
      <p:sp>
        <p:nvSpPr>
          <p:cNvPr id="8" name="Rektangel 7"/>
          <p:cNvSpPr/>
          <p:nvPr/>
        </p:nvSpPr>
        <p:spPr>
          <a:xfrm>
            <a:off x="518008" y="1167565"/>
            <a:ext cx="11448473" cy="1815882"/>
          </a:xfrm>
          <a:prstGeom prst="rect">
            <a:avLst/>
          </a:prstGeom>
          <a:solidFill>
            <a:srgbClr val="8D2272"/>
          </a:solidFill>
        </p:spPr>
        <p:txBody>
          <a:bodyPr wrap="square">
            <a:spAutoFit/>
          </a:bodyPr>
          <a:lstStyle/>
          <a:p>
            <a:r>
              <a:rPr lang="da-DK" sz="1600" i="1" dirty="0">
                <a:solidFill>
                  <a:schemeClr val="bg1"/>
                </a:solidFill>
                <a:latin typeface="Arial" panose="020B0604020202020204" pitchFamily="34" charset="0"/>
                <a:cs typeface="Arial" panose="020B0604020202020204" pitchFamily="34" charset="0"/>
              </a:rPr>
              <a:t>Indholdet er ´det fælles tredje´, som vi samles om. Det betyder, at aktiviteten hverken handler om dig eller mig, men om den </a:t>
            </a:r>
            <a:r>
              <a:rPr lang="da-DK" sz="1600" b="1" i="1" dirty="0">
                <a:solidFill>
                  <a:schemeClr val="bg1"/>
                </a:solidFill>
                <a:latin typeface="Arial" panose="020B0604020202020204" pitchFamily="34" charset="0"/>
                <a:cs typeface="Arial" panose="020B0604020202020204" pitchFamily="34" charset="0"/>
              </a:rPr>
              <a:t>fælles interesse</a:t>
            </a:r>
            <a:r>
              <a:rPr lang="da-DK" sz="1600" i="1" dirty="0">
                <a:solidFill>
                  <a:schemeClr val="bg1"/>
                </a:solidFill>
                <a:latin typeface="Arial" panose="020B0604020202020204" pitchFamily="34" charset="0"/>
                <a:cs typeface="Arial" panose="020B0604020202020204" pitchFamily="34" charset="0"/>
              </a:rPr>
              <a:t>. Aktiviteten udøves i et </a:t>
            </a:r>
            <a:r>
              <a:rPr lang="da-DK" sz="1600" b="1" i="1" dirty="0">
                <a:solidFill>
                  <a:schemeClr val="bg1"/>
                </a:solidFill>
                <a:latin typeface="Arial" panose="020B0604020202020204" pitchFamily="34" charset="0"/>
                <a:cs typeface="Arial" panose="020B0604020202020204" pitchFamily="34" charset="0"/>
              </a:rPr>
              <a:t>forpligtende fællesskab</a:t>
            </a:r>
            <a:r>
              <a:rPr lang="da-DK" sz="1600" i="1" dirty="0">
                <a:solidFill>
                  <a:schemeClr val="bg1"/>
                </a:solidFill>
                <a:latin typeface="Arial" panose="020B0604020202020204" pitchFamily="34" charset="0"/>
                <a:cs typeface="Arial" panose="020B0604020202020204" pitchFamily="34" charset="0"/>
              </a:rPr>
              <a:t>, hvor deltagerne agerer med hinanden, og </a:t>
            </a:r>
            <a:r>
              <a:rPr lang="da-DK" sz="1600" i="1" dirty="0" smtClean="0">
                <a:solidFill>
                  <a:schemeClr val="bg1"/>
                </a:solidFill>
                <a:latin typeface="Arial" panose="020B0604020202020204" pitchFamily="34" charset="0"/>
                <a:cs typeface="Arial" panose="020B0604020202020204" pitchFamily="34" charset="0"/>
              </a:rPr>
              <a:t>aktivitetslederen/instruktøren/underviseren </a:t>
            </a:r>
            <a:r>
              <a:rPr lang="da-DK" sz="1600" i="1" dirty="0">
                <a:solidFill>
                  <a:schemeClr val="bg1"/>
                </a:solidFill>
                <a:latin typeface="Arial" panose="020B0604020202020204" pitchFamily="34" charset="0"/>
                <a:cs typeface="Arial" panose="020B0604020202020204" pitchFamily="34" charset="0"/>
              </a:rPr>
              <a:t>og deltagerne </a:t>
            </a:r>
            <a:r>
              <a:rPr lang="da-DK" sz="1600" b="1" i="1" dirty="0">
                <a:solidFill>
                  <a:schemeClr val="bg1"/>
                </a:solidFill>
                <a:latin typeface="Arial" panose="020B0604020202020204" pitchFamily="34" charset="0"/>
                <a:cs typeface="Arial" panose="020B0604020202020204" pitchFamily="34" charset="0"/>
              </a:rPr>
              <a:t>tager aktivt del </a:t>
            </a:r>
            <a:r>
              <a:rPr lang="da-DK" sz="1600" i="1" dirty="0">
                <a:solidFill>
                  <a:schemeClr val="bg1"/>
                </a:solidFill>
                <a:latin typeface="Arial" panose="020B0604020202020204" pitchFamily="34" charset="0"/>
                <a:cs typeface="Arial" panose="020B0604020202020204" pitchFamily="34" charset="0"/>
              </a:rPr>
              <a:t>i at påvirke indholdet. Gennem indholdet og måden, der arbejdes med det på, skabes faglig, social og personlig </a:t>
            </a:r>
            <a:r>
              <a:rPr lang="da-DK" sz="1600" b="1" i="1" dirty="0">
                <a:solidFill>
                  <a:schemeClr val="bg1"/>
                </a:solidFill>
                <a:latin typeface="Arial" panose="020B0604020202020204" pitchFamily="34" charset="0"/>
                <a:cs typeface="Arial" panose="020B0604020202020204" pitchFamily="34" charset="0"/>
              </a:rPr>
              <a:t>udvikling hos deltagerne</a:t>
            </a:r>
            <a:r>
              <a:rPr lang="da-DK" sz="1600" i="1" dirty="0">
                <a:solidFill>
                  <a:schemeClr val="bg1"/>
                </a:solidFill>
                <a:latin typeface="Arial" panose="020B0604020202020204" pitchFamily="34" charset="0"/>
                <a:cs typeface="Arial" panose="020B0604020202020204" pitchFamily="34" charset="0"/>
              </a:rPr>
              <a:t>. Formidlingen af aktivitetens faglige indhold tager udgangspunkt i deltagernes </a:t>
            </a:r>
            <a:r>
              <a:rPr lang="da-DK" sz="1600" b="1" i="1" dirty="0">
                <a:solidFill>
                  <a:schemeClr val="bg1"/>
                </a:solidFill>
                <a:latin typeface="Arial" panose="020B0604020202020204" pitchFamily="34" charset="0"/>
                <a:cs typeface="Arial" panose="020B0604020202020204" pitchFamily="34" charset="0"/>
              </a:rPr>
              <a:t>kompetencer og erfaringer </a:t>
            </a:r>
            <a:r>
              <a:rPr lang="da-DK" sz="1600" i="1" dirty="0">
                <a:solidFill>
                  <a:schemeClr val="bg1"/>
                </a:solidFill>
                <a:latin typeface="Arial" panose="020B0604020202020204" pitchFamily="34" charset="0"/>
                <a:cs typeface="Arial" panose="020B0604020202020204" pitchFamily="34" charset="0"/>
              </a:rPr>
              <a:t>og søger at skabe </a:t>
            </a:r>
            <a:r>
              <a:rPr lang="da-DK" sz="1600" b="1" i="1" dirty="0">
                <a:solidFill>
                  <a:schemeClr val="bg1"/>
                </a:solidFill>
                <a:latin typeface="Arial" panose="020B0604020202020204" pitchFamily="34" charset="0"/>
                <a:cs typeface="Arial" panose="020B0604020202020204" pitchFamily="34" charset="0"/>
              </a:rPr>
              <a:t>refleksion og dialog på tværs</a:t>
            </a:r>
            <a:r>
              <a:rPr lang="da-DK" sz="1600" i="1" dirty="0">
                <a:solidFill>
                  <a:schemeClr val="bg1"/>
                </a:solidFill>
                <a:latin typeface="Arial" panose="020B0604020202020204" pitchFamily="34" charset="0"/>
                <a:cs typeface="Arial" panose="020B0604020202020204" pitchFamily="34" charset="0"/>
              </a:rPr>
              <a:t>. Dermed understreges det </a:t>
            </a:r>
            <a:r>
              <a:rPr lang="da-DK" sz="1600" b="1" i="1" dirty="0">
                <a:solidFill>
                  <a:schemeClr val="bg1"/>
                </a:solidFill>
                <a:latin typeface="Arial" panose="020B0604020202020204" pitchFamily="34" charset="0"/>
                <a:cs typeface="Arial" panose="020B0604020202020204" pitchFamily="34" charset="0"/>
              </a:rPr>
              <a:t>forandrende og dannende perspektiv</a:t>
            </a:r>
            <a:r>
              <a:rPr lang="da-DK" sz="1600" i="1" dirty="0">
                <a:solidFill>
                  <a:schemeClr val="bg1"/>
                </a:solidFill>
                <a:latin typeface="Arial" panose="020B0604020202020204" pitchFamily="34" charset="0"/>
                <a:cs typeface="Arial" panose="020B0604020202020204" pitchFamily="34" charset="0"/>
              </a:rPr>
              <a:t>, som kendetegner folkeoplysningens ikke-formelle læring. </a:t>
            </a:r>
          </a:p>
        </p:txBody>
      </p:sp>
      <p:pic>
        <p:nvPicPr>
          <p:cNvPr id="9" name="Billed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785883">
            <a:off x="1188791" y="5855926"/>
            <a:ext cx="673330" cy="673330"/>
          </a:xfrm>
          <a:prstGeom prst="rect">
            <a:avLst/>
          </a:prstGeom>
        </p:spPr>
      </p:pic>
      <p:pic>
        <p:nvPicPr>
          <p:cNvPr id="10" name="Billed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164109">
            <a:off x="1735691" y="4656708"/>
            <a:ext cx="945648" cy="945648"/>
          </a:xfrm>
          <a:prstGeom prst="rect">
            <a:avLst/>
          </a:prstGeom>
        </p:spPr>
      </p:pic>
      <p:pic>
        <p:nvPicPr>
          <p:cNvPr id="11" name="Billed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1426556">
            <a:off x="530366" y="5146583"/>
            <a:ext cx="663799" cy="663799"/>
          </a:xfrm>
          <a:prstGeom prst="rect">
            <a:avLst/>
          </a:prstGeom>
        </p:spPr>
      </p:pic>
      <p:pic>
        <p:nvPicPr>
          <p:cNvPr id="12" name="Billed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037280">
            <a:off x="1501356" y="3591131"/>
            <a:ext cx="755715" cy="755715"/>
          </a:xfrm>
          <a:prstGeom prst="rect">
            <a:avLst/>
          </a:prstGeom>
        </p:spPr>
      </p:pic>
      <p:pic>
        <p:nvPicPr>
          <p:cNvPr id="13" name="Billed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1035909">
            <a:off x="562891" y="3973723"/>
            <a:ext cx="598747" cy="598747"/>
          </a:xfrm>
          <a:prstGeom prst="rect">
            <a:avLst/>
          </a:prstGeom>
        </p:spPr>
      </p:pic>
    </p:spTree>
    <p:extLst>
      <p:ext uri="{BB962C8B-B14F-4D97-AF65-F5344CB8AC3E}">
        <p14:creationId xmlns:p14="http://schemas.microsoft.com/office/powerpoint/2010/main" val="2071087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6</a:t>
            </a:fld>
            <a:endParaRPr lang="da-DK"/>
          </a:p>
        </p:txBody>
      </p:sp>
      <p:sp>
        <p:nvSpPr>
          <p:cNvPr id="6" name="Rektangel 5"/>
          <p:cNvSpPr/>
          <p:nvPr/>
        </p:nvSpPr>
        <p:spPr>
          <a:xfrm>
            <a:off x="3232424" y="4232586"/>
            <a:ext cx="8155243" cy="2369880"/>
          </a:xfrm>
          <a:prstGeom prst="rect">
            <a:avLst/>
          </a:prstGeom>
        </p:spPr>
        <p:txBody>
          <a:bodyPr wrap="square">
            <a:spAutoFit/>
          </a:bodyPr>
          <a:lstStyle/>
          <a:p>
            <a:r>
              <a:rPr lang="da-DK" sz="2000" b="1" dirty="0" smtClean="0">
                <a:latin typeface="Arial Black" panose="020B0A04020102020204" pitchFamily="34" charset="0"/>
              </a:rPr>
              <a:t>Kvalitetsaspekter</a:t>
            </a:r>
            <a:r>
              <a:rPr lang="da-DK" sz="2000" dirty="0" smtClean="0">
                <a:latin typeface="Arial Black" panose="020B0A04020102020204" pitchFamily="34" charset="0"/>
              </a:rPr>
              <a:t> </a:t>
            </a:r>
            <a:endParaRPr lang="da-DK" sz="2000" dirty="0">
              <a:latin typeface="Arial Black" panose="020B0A04020102020204" pitchFamily="34" charset="0"/>
            </a:endParaRPr>
          </a:p>
          <a:p>
            <a:r>
              <a:rPr lang="da-DK" sz="2000" b="1" dirty="0">
                <a:latin typeface="Arial Black" panose="020B0A04020102020204" pitchFamily="34" charset="0"/>
              </a:rPr>
              <a:t>De gode </a:t>
            </a:r>
            <a:r>
              <a:rPr lang="da-DK" sz="2000" b="1" dirty="0" smtClean="0">
                <a:latin typeface="Arial Black" panose="020B0A04020102020204" pitchFamily="34" charset="0"/>
              </a:rPr>
              <a:t>deltagere/frivillige/medlemmer</a:t>
            </a:r>
            <a:r>
              <a:rPr lang="da-DK" b="1" dirty="0"/>
              <a:t/>
            </a:r>
            <a:br>
              <a:rPr lang="da-DK" b="1" dirty="0"/>
            </a:br>
            <a:r>
              <a:rPr lang="da-DK" dirty="0" smtClean="0"/>
              <a:t>… </a:t>
            </a:r>
            <a:r>
              <a:rPr lang="da-DK" dirty="0"/>
              <a:t>sætter deres ressourcer, kompetencer og mulighed for udvikling i spil.</a:t>
            </a:r>
          </a:p>
          <a:p>
            <a:pPr lvl="0"/>
            <a:r>
              <a:rPr lang="da-DK" dirty="0"/>
              <a:t>… involverer sig aktivt og søger indflydelse på aktiviteten.</a:t>
            </a:r>
          </a:p>
          <a:p>
            <a:pPr lvl="0"/>
            <a:r>
              <a:rPr lang="da-DK" dirty="0"/>
              <a:t>… tager medansvar for fællesskabet. </a:t>
            </a:r>
          </a:p>
          <a:p>
            <a:pPr lvl="0"/>
            <a:r>
              <a:rPr lang="da-DK" dirty="0"/>
              <a:t>… respekterer forskelligheden de møder. </a:t>
            </a:r>
            <a:endParaRPr lang="da-DK" dirty="0" smtClean="0"/>
          </a:p>
          <a:p>
            <a:pPr lvl="0"/>
            <a:endParaRPr lang="da-DK" dirty="0"/>
          </a:p>
          <a:p>
            <a:pPr lvl="0"/>
            <a:endParaRPr lang="da-DK" dirty="0"/>
          </a:p>
        </p:txBody>
      </p:sp>
      <p:sp>
        <p:nvSpPr>
          <p:cNvPr id="7" name="Rektangel 6"/>
          <p:cNvSpPr/>
          <p:nvPr/>
        </p:nvSpPr>
        <p:spPr>
          <a:xfrm>
            <a:off x="3466524" y="527338"/>
            <a:ext cx="6007414" cy="615553"/>
          </a:xfrm>
          <a:prstGeom prst="rect">
            <a:avLst/>
          </a:prstGeom>
        </p:spPr>
        <p:txBody>
          <a:bodyPr wrap="none">
            <a:spAutoFit/>
          </a:bodyPr>
          <a:lstStyle/>
          <a:p>
            <a:r>
              <a:rPr lang="da-DK" sz="3400" b="1" dirty="0">
                <a:latin typeface="Arial Black" panose="020B0A04020102020204" pitchFamily="34" charset="0"/>
              </a:rPr>
              <a:t>Deltager/medlem/frivillig</a:t>
            </a:r>
            <a:endParaRPr lang="da-DK" sz="3400" dirty="0">
              <a:latin typeface="Arial Black" panose="020B0A04020102020204" pitchFamily="34" charset="0"/>
            </a:endParaRPr>
          </a:p>
        </p:txBody>
      </p:sp>
      <p:sp>
        <p:nvSpPr>
          <p:cNvPr id="8" name="Rektangel 7"/>
          <p:cNvSpPr/>
          <p:nvPr/>
        </p:nvSpPr>
        <p:spPr>
          <a:xfrm>
            <a:off x="530495" y="1291350"/>
            <a:ext cx="11287432" cy="2308324"/>
          </a:xfrm>
          <a:prstGeom prst="rect">
            <a:avLst/>
          </a:prstGeom>
          <a:solidFill>
            <a:srgbClr val="C01466"/>
          </a:solidFill>
        </p:spPr>
        <p:txBody>
          <a:bodyPr wrap="square">
            <a:spAutoFit/>
          </a:bodyPr>
          <a:lstStyle/>
          <a:p>
            <a:r>
              <a:rPr lang="da-DK" sz="1600" i="1" dirty="0" smtClean="0">
                <a:solidFill>
                  <a:schemeClr val="bg1"/>
                </a:solidFill>
              </a:rPr>
              <a:t>Deltagere/medlemmer/frivillige </a:t>
            </a:r>
            <a:r>
              <a:rPr lang="da-DK" sz="1600" i="1" dirty="0">
                <a:solidFill>
                  <a:schemeClr val="bg1"/>
                </a:solidFill>
              </a:rPr>
              <a:t>skal forstås som dem, der er involveret i organisationen og dens aktivitet på forskellig vis: F.eks. kursister, mødedeltagere, foreningsaktive m.v. </a:t>
            </a:r>
          </a:p>
          <a:p>
            <a:r>
              <a:rPr lang="da-DK" sz="1600" i="1" dirty="0">
                <a:solidFill>
                  <a:schemeClr val="bg1"/>
                </a:solidFill>
              </a:rPr>
              <a:t>Folkeoplysning skabes af folks </a:t>
            </a:r>
            <a:r>
              <a:rPr lang="da-DK" sz="1600" b="1" i="1" dirty="0">
                <a:solidFill>
                  <a:schemeClr val="bg1"/>
                </a:solidFill>
              </a:rPr>
              <a:t>interesse i at engagere og dygtiggøre </a:t>
            </a:r>
            <a:r>
              <a:rPr lang="da-DK" sz="1600" i="1" dirty="0">
                <a:solidFill>
                  <a:schemeClr val="bg1"/>
                </a:solidFill>
              </a:rPr>
              <a:t>sig. Den skabes indefra af deltagere, medlemmer og frivillige. Alle folkeoplysende aktiviteter tager afsæt i </a:t>
            </a:r>
            <a:r>
              <a:rPr lang="da-DK" sz="1600" b="1" i="1" dirty="0">
                <a:solidFill>
                  <a:schemeClr val="bg1"/>
                </a:solidFill>
              </a:rPr>
              <a:t>mødet mellem mennesker</a:t>
            </a:r>
            <a:r>
              <a:rPr lang="da-DK" sz="1600" i="1" dirty="0">
                <a:solidFill>
                  <a:schemeClr val="bg1"/>
                </a:solidFill>
              </a:rPr>
              <a:t>, herunder den enkeltes interesser, mål, ressourcer og behov. Vi arbejder med mennesker i </a:t>
            </a:r>
            <a:r>
              <a:rPr lang="da-DK" sz="1600" b="1" i="1" dirty="0">
                <a:solidFill>
                  <a:schemeClr val="bg1"/>
                </a:solidFill>
              </a:rPr>
              <a:t>forpligtende fællesskaber</a:t>
            </a:r>
            <a:r>
              <a:rPr lang="da-DK" sz="1600" i="1" dirty="0">
                <a:solidFill>
                  <a:schemeClr val="bg1"/>
                </a:solidFill>
              </a:rPr>
              <a:t>, hvor deltagere/medlemmer/frivillige bidrager til løsning af opgaver, </a:t>
            </a:r>
            <a:r>
              <a:rPr lang="da-DK" sz="1600" b="1" i="1" dirty="0">
                <a:solidFill>
                  <a:schemeClr val="bg1"/>
                </a:solidFill>
              </a:rPr>
              <a:t>tager ansvar </a:t>
            </a:r>
            <a:r>
              <a:rPr lang="da-DK" sz="1600" i="1" dirty="0">
                <a:solidFill>
                  <a:schemeClr val="bg1"/>
                </a:solidFill>
              </a:rPr>
              <a:t>og </a:t>
            </a:r>
            <a:r>
              <a:rPr lang="da-DK" sz="1600" b="1" i="1" dirty="0">
                <a:solidFill>
                  <a:schemeClr val="bg1"/>
                </a:solidFill>
              </a:rPr>
              <a:t>udvikler sig</a:t>
            </a:r>
            <a:r>
              <a:rPr lang="da-DK" sz="1600" i="1" dirty="0">
                <a:solidFill>
                  <a:schemeClr val="bg1"/>
                </a:solidFill>
              </a:rPr>
              <a:t> personligt, fagligt og socialt. </a:t>
            </a:r>
            <a:r>
              <a:rPr lang="da-DK" sz="1600" b="1" i="1" dirty="0">
                <a:solidFill>
                  <a:schemeClr val="bg1"/>
                </a:solidFill>
              </a:rPr>
              <a:t>Mangfoldighed</a:t>
            </a:r>
            <a:r>
              <a:rPr lang="da-DK" sz="1600" i="1" dirty="0">
                <a:solidFill>
                  <a:schemeClr val="bg1"/>
                </a:solidFill>
              </a:rPr>
              <a:t> ses som en styrke. Derfor er det væsentligt at nå ud til en bred målgruppe, hvad angår køn, alder og kulturel baggrund. Ikke nødvendigvis i den enkelte aktivitet, men i paletten af tilbud. Deltagerne sætter deres </a:t>
            </a:r>
            <a:r>
              <a:rPr lang="da-DK" sz="1600" b="1" i="1" dirty="0">
                <a:solidFill>
                  <a:schemeClr val="bg1"/>
                </a:solidFill>
              </a:rPr>
              <a:t>ressourcer og kompetencer </a:t>
            </a:r>
            <a:r>
              <a:rPr lang="da-DK" sz="1600" i="1" dirty="0">
                <a:solidFill>
                  <a:schemeClr val="bg1"/>
                </a:solidFill>
              </a:rPr>
              <a:t>i spil således, at indholdet og fællesskabet styrkes.</a:t>
            </a:r>
          </a:p>
        </p:txBody>
      </p:sp>
      <p:pic>
        <p:nvPicPr>
          <p:cNvPr id="9" name="Bille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207" y="4050353"/>
            <a:ext cx="2410691" cy="2410691"/>
          </a:xfrm>
          <a:prstGeom prst="rect">
            <a:avLst/>
          </a:prstGeom>
        </p:spPr>
      </p:pic>
    </p:spTree>
    <p:extLst>
      <p:ext uri="{BB962C8B-B14F-4D97-AF65-F5344CB8AC3E}">
        <p14:creationId xmlns:p14="http://schemas.microsoft.com/office/powerpoint/2010/main" val="1017017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7</a:t>
            </a:fld>
            <a:endParaRPr lang="da-DK"/>
          </a:p>
        </p:txBody>
      </p:sp>
      <p:sp>
        <p:nvSpPr>
          <p:cNvPr id="6" name="Titel 1"/>
          <p:cNvSpPr txBox="1">
            <a:spLocks/>
          </p:cNvSpPr>
          <p:nvPr/>
        </p:nvSpPr>
        <p:spPr>
          <a:xfrm>
            <a:off x="3348510" y="268279"/>
            <a:ext cx="4406957" cy="131289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da-DK" dirty="0" smtClean="0"/>
              <a:t>Organisation</a:t>
            </a:r>
            <a:r>
              <a:rPr lang="da-DK" b="1" i="1" dirty="0" smtClean="0"/>
              <a:t/>
            </a:r>
            <a:br>
              <a:rPr lang="da-DK" b="1" i="1" dirty="0" smtClean="0"/>
            </a:br>
            <a:endParaRPr lang="da-DK" dirty="0"/>
          </a:p>
        </p:txBody>
      </p:sp>
      <p:sp>
        <p:nvSpPr>
          <p:cNvPr id="7" name="Pladsholder til indhold 2"/>
          <p:cNvSpPr txBox="1">
            <a:spLocks/>
          </p:cNvSpPr>
          <p:nvPr/>
        </p:nvSpPr>
        <p:spPr>
          <a:xfrm>
            <a:off x="3415011" y="3194137"/>
            <a:ext cx="10515600" cy="3126480"/>
          </a:xfrm>
          <a:prstGeom prst="rect">
            <a:avLst/>
          </a:prstGeom>
        </p:spPr>
        <p:txBody>
          <a:bodyPr vert="horz" lIns="91440" tIns="45720" rIns="91440" bIns="45720" rtlCol="0">
            <a:normAutofit fontScale="3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Black" panose="020B0A040201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Rounded MT Bold" panose="020F0704030504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Rounded MT Bold" panose="020F0704030504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a-DK" sz="5000" dirty="0" smtClean="0"/>
              <a:t/>
            </a:r>
            <a:br>
              <a:rPr lang="da-DK" sz="5000" dirty="0" smtClean="0"/>
            </a:br>
            <a:endParaRPr lang="da-DK" sz="5000" dirty="0" smtClean="0"/>
          </a:p>
          <a:p>
            <a:r>
              <a:rPr lang="da-DK" sz="6200" b="1" dirty="0" smtClean="0"/>
              <a:t>Kvalitetsaspekter</a:t>
            </a:r>
            <a:r>
              <a:rPr lang="da-DK" sz="6200" dirty="0" smtClean="0"/>
              <a:t> </a:t>
            </a:r>
          </a:p>
          <a:p>
            <a:r>
              <a:rPr lang="da-DK" sz="6200" b="1" dirty="0" smtClean="0"/>
              <a:t>Den gode organisation </a:t>
            </a:r>
            <a:endParaRPr lang="da-DK" sz="6200" dirty="0" smtClean="0"/>
          </a:p>
          <a:p>
            <a:r>
              <a:rPr lang="da-DK" sz="5000" dirty="0" smtClean="0">
                <a:latin typeface="Arial" panose="020B0604020202020204" pitchFamily="34" charset="0"/>
                <a:cs typeface="Arial" panose="020B0604020202020204" pitchFamily="34" charset="0"/>
              </a:rPr>
              <a:t>… er demokratisk opbygget og inddragende.</a:t>
            </a:r>
          </a:p>
          <a:p>
            <a:r>
              <a:rPr lang="da-DK" sz="5000" dirty="0" smtClean="0">
                <a:latin typeface="Arial" panose="020B0604020202020204" pitchFamily="34" charset="0"/>
                <a:cs typeface="Arial" panose="020B0604020202020204" pitchFamily="34" charset="0"/>
              </a:rPr>
              <a:t>... er en attraktiv samarbejdspartner.</a:t>
            </a:r>
          </a:p>
          <a:p>
            <a:r>
              <a:rPr lang="da-DK" sz="5000" dirty="0" smtClean="0">
                <a:latin typeface="Arial" panose="020B0604020202020204" pitchFamily="34" charset="0"/>
                <a:cs typeface="Arial" panose="020B0604020202020204" pitchFamily="34" charset="0"/>
              </a:rPr>
              <a:t>… tager aktivt del i samfundet og kan forklare foreningens værdier og samfundsrelevans. </a:t>
            </a:r>
          </a:p>
          <a:p>
            <a:r>
              <a:rPr lang="da-DK" sz="5000" dirty="0" smtClean="0">
                <a:latin typeface="Arial" panose="020B0604020202020204" pitchFamily="34" charset="0"/>
                <a:cs typeface="Arial" panose="020B0604020202020204" pitchFamily="34" charset="0"/>
              </a:rPr>
              <a:t>… sikrer aktiv involvering af deltagere/medlemmer /frivillige.</a:t>
            </a:r>
          </a:p>
          <a:p>
            <a:r>
              <a:rPr lang="da-DK" sz="5000" dirty="0" smtClean="0">
                <a:latin typeface="Arial" panose="020B0604020202020204" pitchFamily="34" charset="0"/>
                <a:cs typeface="Arial" panose="020B0604020202020204" pitchFamily="34" charset="0"/>
              </a:rPr>
              <a:t>… har en bevidst rekrutteringsstrategi, der tilskynder diversitet i </a:t>
            </a:r>
          </a:p>
          <a:p>
            <a:r>
              <a:rPr lang="da-DK" sz="5000" dirty="0">
                <a:latin typeface="Arial" panose="020B0604020202020204" pitchFamily="34" charset="0"/>
                <a:cs typeface="Arial" panose="020B0604020202020204" pitchFamily="34" charset="0"/>
              </a:rPr>
              <a:t> </a:t>
            </a:r>
            <a:r>
              <a:rPr lang="da-DK" sz="5000" dirty="0" smtClean="0">
                <a:latin typeface="Arial" panose="020B0604020202020204" pitchFamily="34" charset="0"/>
                <a:cs typeface="Arial" panose="020B0604020202020204" pitchFamily="34" charset="0"/>
              </a:rPr>
              <a:t>    alder/etnicitet/køn og faglighed m.m..</a:t>
            </a:r>
          </a:p>
          <a:p>
            <a:endParaRPr lang="da-DK" dirty="0" smtClean="0"/>
          </a:p>
          <a:p>
            <a:endParaRPr lang="da-DK" dirty="0"/>
          </a:p>
        </p:txBody>
      </p:sp>
      <p:sp>
        <p:nvSpPr>
          <p:cNvPr id="8" name="Rektangel 7"/>
          <p:cNvSpPr/>
          <p:nvPr/>
        </p:nvSpPr>
        <p:spPr>
          <a:xfrm>
            <a:off x="773084" y="1028343"/>
            <a:ext cx="10740043" cy="2062103"/>
          </a:xfrm>
          <a:prstGeom prst="rect">
            <a:avLst/>
          </a:prstGeom>
          <a:solidFill>
            <a:srgbClr val="31278D"/>
          </a:solidFill>
        </p:spPr>
        <p:txBody>
          <a:bodyPr wrap="square">
            <a:spAutoFit/>
          </a:bodyPr>
          <a:lstStyle/>
          <a:p>
            <a:r>
              <a:rPr lang="da-DK" sz="1600" i="1" dirty="0">
                <a:solidFill>
                  <a:schemeClr val="bg1"/>
                </a:solidFill>
              </a:rPr>
              <a:t>Organisationen er </a:t>
            </a:r>
            <a:r>
              <a:rPr lang="da-DK" sz="1600" b="1" i="1" dirty="0">
                <a:solidFill>
                  <a:schemeClr val="bg1"/>
                </a:solidFill>
              </a:rPr>
              <a:t>demokratisk opbygget </a:t>
            </a:r>
            <a:r>
              <a:rPr lang="da-DK" sz="1600" i="1" dirty="0">
                <a:solidFill>
                  <a:schemeClr val="bg1"/>
                </a:solidFill>
              </a:rPr>
              <a:t>og der arbejdes bevidst med </a:t>
            </a:r>
            <a:r>
              <a:rPr lang="da-DK" sz="1600" b="1" i="1" dirty="0">
                <a:solidFill>
                  <a:schemeClr val="bg1"/>
                </a:solidFill>
              </a:rPr>
              <a:t>aktiv involvering </a:t>
            </a:r>
            <a:r>
              <a:rPr lang="da-DK" sz="1600" i="1" dirty="0">
                <a:solidFill>
                  <a:schemeClr val="bg1"/>
                </a:solidFill>
              </a:rPr>
              <a:t>af deltagere/medlemmer/frivillige og et tydeligt værdigrundlag, der afspejler organisationens samfundsrelevans. Dette viser sig også i organisationens formelle struktur og i ledelseskulturen. Organisationen afspejler de folkeoplysende værdier både i sit interne arbejde såvel som i relationen til målgruppen og det omgivende samfund. Det kommer til udtryk gennem et </a:t>
            </a:r>
            <a:r>
              <a:rPr lang="da-DK" sz="1600" b="1" i="1" dirty="0">
                <a:solidFill>
                  <a:schemeClr val="bg1"/>
                </a:solidFill>
              </a:rPr>
              <a:t>mangfoldigt fællesskab</a:t>
            </a:r>
            <a:r>
              <a:rPr lang="da-DK" sz="1600" i="1" dirty="0">
                <a:solidFill>
                  <a:schemeClr val="bg1"/>
                </a:solidFill>
              </a:rPr>
              <a:t>, hvor organisationen løbende </a:t>
            </a:r>
            <a:r>
              <a:rPr lang="da-DK" sz="1600" b="1" i="1" dirty="0">
                <a:solidFill>
                  <a:schemeClr val="bg1"/>
                </a:solidFill>
              </a:rPr>
              <a:t>udvikler sin egen struktur og aktiviteter</a:t>
            </a:r>
            <a:r>
              <a:rPr lang="da-DK" sz="1600" i="1" dirty="0">
                <a:solidFill>
                  <a:schemeClr val="bg1"/>
                </a:solidFill>
              </a:rPr>
              <a:t>. Organisationen er desuden </a:t>
            </a:r>
            <a:r>
              <a:rPr lang="da-DK" sz="1600" b="1" i="1" dirty="0">
                <a:solidFill>
                  <a:schemeClr val="bg1"/>
                </a:solidFill>
              </a:rPr>
              <a:t>åben for påvirkninger </a:t>
            </a:r>
            <a:r>
              <a:rPr lang="da-DK" sz="1600" i="1" dirty="0">
                <a:solidFill>
                  <a:schemeClr val="bg1"/>
                </a:solidFill>
              </a:rPr>
              <a:t>udefra og tager aktivt del i selv at </a:t>
            </a:r>
            <a:r>
              <a:rPr lang="da-DK" sz="1600" b="1" i="1" dirty="0">
                <a:solidFill>
                  <a:schemeClr val="bg1"/>
                </a:solidFill>
              </a:rPr>
              <a:t>påvirke det samfund</a:t>
            </a:r>
            <a:r>
              <a:rPr lang="da-DK" sz="1600" i="1" dirty="0">
                <a:solidFill>
                  <a:schemeClr val="bg1"/>
                </a:solidFill>
              </a:rPr>
              <a:t>, den er en del af, det være sig lokalt, nationalt og/eller globalt. Organisationen er en del af </a:t>
            </a:r>
            <a:r>
              <a:rPr lang="da-DK" sz="1600" b="1" i="1" dirty="0">
                <a:solidFill>
                  <a:schemeClr val="bg1"/>
                </a:solidFill>
              </a:rPr>
              <a:t>civilsamfundet </a:t>
            </a:r>
            <a:r>
              <a:rPr lang="da-DK" sz="1600" i="1" dirty="0">
                <a:solidFill>
                  <a:schemeClr val="bg1"/>
                </a:solidFill>
              </a:rPr>
              <a:t>og indgår i relevante </a:t>
            </a:r>
            <a:r>
              <a:rPr lang="da-DK" sz="1600" b="1" i="1" dirty="0">
                <a:solidFill>
                  <a:schemeClr val="bg1"/>
                </a:solidFill>
              </a:rPr>
              <a:t>samarbejder</a:t>
            </a:r>
            <a:r>
              <a:rPr lang="da-DK" sz="1600" i="1" dirty="0">
                <a:solidFill>
                  <a:schemeClr val="bg1"/>
                </a:solidFill>
              </a:rPr>
              <a:t> med andre organisationer, offentlige som private, og andre organisationer i civilsamfundet.</a:t>
            </a:r>
          </a:p>
        </p:txBody>
      </p:sp>
      <p:pic>
        <p:nvPicPr>
          <p:cNvPr id="9" name="Bille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39" y="3754376"/>
            <a:ext cx="2793433" cy="2793433"/>
          </a:xfrm>
          <a:prstGeom prst="rect">
            <a:avLst/>
          </a:prstGeom>
        </p:spPr>
      </p:pic>
    </p:spTree>
    <p:extLst>
      <p:ext uri="{BB962C8B-B14F-4D97-AF65-F5344CB8AC3E}">
        <p14:creationId xmlns:p14="http://schemas.microsoft.com/office/powerpoint/2010/main" val="3669782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8</a:t>
            </a:fld>
            <a:endParaRPr lang="da-DK"/>
          </a:p>
        </p:txBody>
      </p:sp>
      <p:sp>
        <p:nvSpPr>
          <p:cNvPr id="6" name="Titel 1"/>
          <p:cNvSpPr txBox="1">
            <a:spLocks/>
          </p:cNvSpPr>
          <p:nvPr/>
        </p:nvSpPr>
        <p:spPr>
          <a:xfrm>
            <a:off x="3572394" y="-135444"/>
            <a:ext cx="4930833"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da-DK" sz="3400" dirty="0" smtClean="0"/>
              <a:t>De fysiske rammer</a:t>
            </a:r>
            <a:endParaRPr lang="da-DK" sz="3400" dirty="0"/>
          </a:p>
        </p:txBody>
      </p:sp>
      <p:sp>
        <p:nvSpPr>
          <p:cNvPr id="7" name="Pladsholder til indhold 2"/>
          <p:cNvSpPr txBox="1">
            <a:spLocks/>
          </p:cNvSpPr>
          <p:nvPr/>
        </p:nvSpPr>
        <p:spPr>
          <a:xfrm>
            <a:off x="3441343" y="3471336"/>
            <a:ext cx="8738131" cy="329244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Black" panose="020B0A040201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Rounded MT Bold" panose="020F0704030504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Rounded MT Bold" panose="020F0704030504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a-DK" sz="1800" dirty="0" smtClean="0"/>
          </a:p>
          <a:p>
            <a:r>
              <a:rPr lang="da-DK" sz="2000" b="1" dirty="0" smtClean="0"/>
              <a:t>Kvalitetsaspekter</a:t>
            </a:r>
            <a:r>
              <a:rPr lang="da-DK" sz="2000" dirty="0" smtClean="0"/>
              <a:t> </a:t>
            </a:r>
          </a:p>
          <a:p>
            <a:r>
              <a:rPr lang="da-DK" sz="2000" b="1" dirty="0" smtClean="0"/>
              <a:t>De gode fysiske rammer</a:t>
            </a:r>
            <a:endParaRPr lang="da-DK" sz="2000" dirty="0" smtClean="0"/>
          </a:p>
          <a:p>
            <a:r>
              <a:rPr lang="da-DK" sz="1600" dirty="0" smtClean="0">
                <a:latin typeface="+mn-lt"/>
              </a:rPr>
              <a:t>… understøtter etablering af fællesskab og relationer mellem deltagere/medlemmer/frivillige.          </a:t>
            </a:r>
          </a:p>
          <a:p>
            <a:r>
              <a:rPr lang="da-DK" sz="1600" dirty="0" smtClean="0">
                <a:latin typeface="+mn-lt"/>
              </a:rPr>
              <a:t>… sikrer tilgængelighed og fysisk plads til alle. </a:t>
            </a:r>
          </a:p>
          <a:p>
            <a:r>
              <a:rPr lang="da-DK" sz="1600" dirty="0" smtClean="0">
                <a:latin typeface="+mn-lt"/>
              </a:rPr>
              <a:t>… understøtter aktivitetens formål.</a:t>
            </a:r>
          </a:p>
          <a:p>
            <a:r>
              <a:rPr lang="da-DK" sz="1600" dirty="0" smtClean="0">
                <a:latin typeface="+mn-lt"/>
              </a:rPr>
              <a:t>… er imødekommende og behagelige at være i mht. indeklima, lys, luft, varme, osv. </a:t>
            </a:r>
          </a:p>
          <a:p>
            <a:endParaRPr lang="da-DK" dirty="0"/>
          </a:p>
        </p:txBody>
      </p:sp>
      <p:sp>
        <p:nvSpPr>
          <p:cNvPr id="8" name="Rektangel 7"/>
          <p:cNvSpPr/>
          <p:nvPr/>
        </p:nvSpPr>
        <p:spPr>
          <a:xfrm>
            <a:off x="714895" y="1443841"/>
            <a:ext cx="11147367" cy="1815882"/>
          </a:xfrm>
          <a:prstGeom prst="rect">
            <a:avLst/>
          </a:prstGeom>
          <a:solidFill>
            <a:srgbClr val="66267B"/>
          </a:solidFill>
        </p:spPr>
        <p:txBody>
          <a:bodyPr wrap="square">
            <a:spAutoFit/>
          </a:bodyPr>
          <a:lstStyle/>
          <a:p>
            <a:r>
              <a:rPr lang="da-DK" sz="1600" i="1" dirty="0">
                <a:solidFill>
                  <a:schemeClr val="bg1"/>
                </a:solidFill>
              </a:rPr>
              <a:t>De fysiske rammer er de lokaler og omgivelser, hvor aktiviteten finder sted, og de redskaber (herunder også digitale værktøjer), materialer og den eventuelle forplejning, der skal bruges i forbindelse med aktiviteten. Underviseren/instruktøren/aktivitetslederen har </a:t>
            </a:r>
            <a:r>
              <a:rPr lang="da-DK" sz="1600" b="1" i="1" dirty="0">
                <a:solidFill>
                  <a:schemeClr val="bg1"/>
                </a:solidFill>
              </a:rPr>
              <a:t>ansvar </a:t>
            </a:r>
            <a:r>
              <a:rPr lang="da-DK" sz="1600" i="1" dirty="0">
                <a:solidFill>
                  <a:schemeClr val="bg1"/>
                </a:solidFill>
              </a:rPr>
              <a:t>for at skabe de bedst mulige fysiske rammer for aktiviteten sammen med deltagere/medlemmer/frivillige. Rammerne giver alle involverede </a:t>
            </a:r>
            <a:r>
              <a:rPr lang="da-DK" sz="1600" b="1" i="1" dirty="0">
                <a:solidFill>
                  <a:schemeClr val="bg1"/>
                </a:solidFill>
              </a:rPr>
              <a:t>lyst til at deltage aktivt </a:t>
            </a:r>
            <a:r>
              <a:rPr lang="da-DK" sz="1600" i="1" dirty="0">
                <a:solidFill>
                  <a:schemeClr val="bg1"/>
                </a:solidFill>
              </a:rPr>
              <a:t>og </a:t>
            </a:r>
            <a:r>
              <a:rPr lang="da-DK" sz="1600" b="1" i="1" dirty="0">
                <a:solidFill>
                  <a:schemeClr val="bg1"/>
                </a:solidFill>
              </a:rPr>
              <a:t>indgå i fællesskabet</a:t>
            </a:r>
            <a:r>
              <a:rPr lang="da-DK" sz="1600" i="1" dirty="0">
                <a:solidFill>
                  <a:schemeClr val="bg1"/>
                </a:solidFill>
              </a:rPr>
              <a:t>, f.eks. ved at lade deltagere/medlemmer/frivillige være med til at indrette lokalerne, hvor det er muligt. Rammerne er </a:t>
            </a:r>
            <a:r>
              <a:rPr lang="da-DK" sz="1600" b="1" i="1" dirty="0">
                <a:solidFill>
                  <a:schemeClr val="bg1"/>
                </a:solidFill>
              </a:rPr>
              <a:t>inkluderende</a:t>
            </a:r>
            <a:r>
              <a:rPr lang="da-DK" sz="1600" i="1" dirty="0">
                <a:solidFill>
                  <a:schemeClr val="bg1"/>
                </a:solidFill>
              </a:rPr>
              <a:t> og indbyder til </a:t>
            </a:r>
            <a:r>
              <a:rPr lang="da-DK" sz="1600" b="1" i="1" dirty="0">
                <a:solidFill>
                  <a:schemeClr val="bg1"/>
                </a:solidFill>
              </a:rPr>
              <a:t>aktivitet og læring</a:t>
            </a:r>
            <a:r>
              <a:rPr lang="da-DK" sz="1600" i="1" dirty="0">
                <a:solidFill>
                  <a:schemeClr val="bg1"/>
                </a:solidFill>
              </a:rPr>
              <a:t>. Der er tilstrækkeligt med plads og nok af de nødvendige redskaber og materialer til alle.</a:t>
            </a:r>
          </a:p>
        </p:txBody>
      </p:sp>
      <p:pic>
        <p:nvPicPr>
          <p:cNvPr id="9" name="Bille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09" y="3471336"/>
            <a:ext cx="2818460" cy="2818460"/>
          </a:xfrm>
          <a:prstGeom prst="rect">
            <a:avLst/>
          </a:prstGeom>
        </p:spPr>
      </p:pic>
    </p:spTree>
    <p:extLst>
      <p:ext uri="{BB962C8B-B14F-4D97-AF65-F5344CB8AC3E}">
        <p14:creationId xmlns:p14="http://schemas.microsoft.com/office/powerpoint/2010/main" val="2444196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2735217D-085D-4F40-AD8F-C76E1E745177}" type="datetime1">
              <a:rPr lang="da-DK" smtClean="0"/>
              <a:t>01-03-2018</a:t>
            </a:fld>
            <a:endParaRPr lang="da-DK" dirty="0"/>
          </a:p>
        </p:txBody>
      </p:sp>
      <p:sp>
        <p:nvSpPr>
          <p:cNvPr id="5" name="Pladsholder til slidenummer 4"/>
          <p:cNvSpPr>
            <a:spLocks noGrp="1"/>
          </p:cNvSpPr>
          <p:nvPr>
            <p:ph type="sldNum" sz="quarter" idx="12"/>
          </p:nvPr>
        </p:nvSpPr>
        <p:spPr/>
        <p:txBody>
          <a:bodyPr/>
          <a:lstStyle/>
          <a:p>
            <a:fld id="{2D3CBD07-06E6-4904-ADCF-12F0CC5E0A40}" type="slidenum">
              <a:rPr lang="da-DK" smtClean="0"/>
              <a:t>9</a:t>
            </a:fld>
            <a:endParaRPr lang="da-DK"/>
          </a:p>
        </p:txBody>
      </p:sp>
      <p:sp>
        <p:nvSpPr>
          <p:cNvPr id="6" name="Titel 1"/>
          <p:cNvSpPr txBox="1">
            <a:spLocks/>
          </p:cNvSpPr>
          <p:nvPr/>
        </p:nvSpPr>
        <p:spPr>
          <a:xfrm>
            <a:off x="4445790" y="454779"/>
            <a:ext cx="5238537" cy="1018015"/>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r>
              <a:rPr lang="da-DK" dirty="0" smtClean="0"/>
              <a:t>Kommunikation</a:t>
            </a:r>
            <a:r>
              <a:rPr lang="da-DK" b="1" i="1" dirty="0" smtClean="0"/>
              <a:t/>
            </a:r>
            <a:br>
              <a:rPr lang="da-DK" b="1" i="1" dirty="0" smtClean="0"/>
            </a:br>
            <a:endParaRPr lang="da-DK" dirty="0"/>
          </a:p>
        </p:txBody>
      </p:sp>
      <p:sp>
        <p:nvSpPr>
          <p:cNvPr id="7" name="Pladsholder til indhold 2"/>
          <p:cNvSpPr txBox="1">
            <a:spLocks/>
          </p:cNvSpPr>
          <p:nvPr/>
        </p:nvSpPr>
        <p:spPr>
          <a:xfrm>
            <a:off x="2932416" y="3337029"/>
            <a:ext cx="9259584" cy="327521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Black" panose="020B0A0402010202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Rounded MT Bold" panose="020F0704030504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Rounded MT Bold" panose="020F0704030504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Narrow" panose="020B0606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a-DK" sz="1200" dirty="0" smtClean="0"/>
          </a:p>
          <a:p>
            <a:r>
              <a:rPr lang="da-DK" sz="2000" b="1" dirty="0" smtClean="0"/>
              <a:t>Kvalitetsaspekter</a:t>
            </a:r>
            <a:r>
              <a:rPr lang="da-DK" sz="2000" dirty="0" smtClean="0"/>
              <a:t> </a:t>
            </a:r>
          </a:p>
          <a:p>
            <a:r>
              <a:rPr lang="da-DK" sz="2000" b="1" dirty="0" smtClean="0"/>
              <a:t>Den gode kommunikation</a:t>
            </a:r>
            <a:endParaRPr lang="da-DK" sz="2000" dirty="0" smtClean="0"/>
          </a:p>
          <a:p>
            <a:r>
              <a:rPr lang="da-DK" sz="1600" dirty="0" smtClean="0">
                <a:latin typeface="+mn-lt"/>
              </a:rPr>
              <a:t>… er præcis, tydelig og enkel. </a:t>
            </a:r>
          </a:p>
          <a:p>
            <a:r>
              <a:rPr lang="da-DK" sz="1600" dirty="0" smtClean="0">
                <a:latin typeface="+mn-lt"/>
              </a:rPr>
              <a:t>… anvender forskellige former for kommunikationskanaler og sprogbrug i forhold til målgrupper.</a:t>
            </a:r>
          </a:p>
          <a:p>
            <a:r>
              <a:rPr lang="da-DK" sz="1600" dirty="0" smtClean="0">
                <a:latin typeface="+mn-lt"/>
              </a:rPr>
              <a:t>… afspejler, at organisationen indgår i en åben og respektfuld dialog med sin</a:t>
            </a:r>
            <a:r>
              <a:rPr lang="da-DK" sz="1600" b="1" dirty="0" smtClean="0">
                <a:latin typeface="+mn-lt"/>
              </a:rPr>
              <a:t> </a:t>
            </a:r>
            <a:r>
              <a:rPr lang="da-DK" sz="1600" dirty="0" smtClean="0">
                <a:latin typeface="+mn-lt"/>
              </a:rPr>
              <a:t>omverden. </a:t>
            </a:r>
          </a:p>
          <a:p>
            <a:r>
              <a:rPr lang="da-DK" sz="1600" dirty="0" smtClean="0">
                <a:latin typeface="+mn-lt"/>
              </a:rPr>
              <a:t>… giver rum for at ytre sig og udtrykke uenighed.</a:t>
            </a:r>
          </a:p>
          <a:p>
            <a:r>
              <a:rPr lang="da-DK" sz="1600" dirty="0" smtClean="0">
                <a:latin typeface="+mn-lt"/>
              </a:rPr>
              <a:t>… modvirker mytedannelser og fordomme og understøtter folkeoplysningens oplysningsforpligtelse.</a:t>
            </a:r>
          </a:p>
          <a:p>
            <a:endParaRPr lang="da-DK" dirty="0"/>
          </a:p>
        </p:txBody>
      </p:sp>
      <p:sp>
        <p:nvSpPr>
          <p:cNvPr id="8" name="Rektangel 7"/>
          <p:cNvSpPr/>
          <p:nvPr/>
        </p:nvSpPr>
        <p:spPr>
          <a:xfrm>
            <a:off x="366251" y="1369620"/>
            <a:ext cx="11188440" cy="1323439"/>
          </a:xfrm>
          <a:prstGeom prst="rect">
            <a:avLst/>
          </a:prstGeom>
          <a:solidFill>
            <a:srgbClr val="E50053"/>
          </a:solidFill>
        </p:spPr>
        <p:txBody>
          <a:bodyPr wrap="square">
            <a:spAutoFit/>
          </a:bodyPr>
          <a:lstStyle/>
          <a:p>
            <a:r>
              <a:rPr lang="da-DK" sz="1600" i="1" dirty="0" smtClean="0">
                <a:solidFill>
                  <a:schemeClr val="bg1"/>
                </a:solidFill>
              </a:rPr>
              <a:t>Kommunikation </a:t>
            </a:r>
            <a:r>
              <a:rPr lang="da-DK" sz="1600" i="1" dirty="0">
                <a:solidFill>
                  <a:schemeClr val="bg1"/>
                </a:solidFill>
              </a:rPr>
              <a:t>i en folkeoplysende kontekst danner grobund for </a:t>
            </a:r>
            <a:r>
              <a:rPr lang="da-DK" sz="1600" b="1" i="1" dirty="0">
                <a:solidFill>
                  <a:schemeClr val="bg1"/>
                </a:solidFill>
              </a:rPr>
              <a:t>debat og eftertanke</a:t>
            </a:r>
            <a:r>
              <a:rPr lang="da-DK" sz="1600" i="1" dirty="0">
                <a:solidFill>
                  <a:schemeClr val="bg1"/>
                </a:solidFill>
              </a:rPr>
              <a:t>. Ord, lyd, billeder og handling rækker ud og lægger op til en </a:t>
            </a:r>
            <a:r>
              <a:rPr lang="da-DK" sz="1600" b="1" i="1" dirty="0">
                <a:solidFill>
                  <a:schemeClr val="bg1"/>
                </a:solidFill>
              </a:rPr>
              <a:t>åben og nysgerrig dialog </a:t>
            </a:r>
            <a:r>
              <a:rPr lang="da-DK" sz="1600" i="1" dirty="0">
                <a:solidFill>
                  <a:schemeClr val="bg1"/>
                </a:solidFill>
              </a:rPr>
              <a:t>såvel i egen organisation som med det omgivende samfund. Kommunikationen understøtter organisationens formål. God kommunikation </a:t>
            </a:r>
            <a:r>
              <a:rPr lang="da-DK" sz="1600" b="1" i="1" dirty="0">
                <a:solidFill>
                  <a:schemeClr val="bg1"/>
                </a:solidFill>
              </a:rPr>
              <a:t>opbygger relationer </a:t>
            </a:r>
            <a:r>
              <a:rPr lang="da-DK" sz="1600" i="1" dirty="0">
                <a:solidFill>
                  <a:schemeClr val="bg1"/>
                </a:solidFill>
              </a:rPr>
              <a:t>og respekterer friheden til at </a:t>
            </a:r>
            <a:r>
              <a:rPr lang="da-DK" sz="1600" b="1" i="1" dirty="0">
                <a:solidFill>
                  <a:schemeClr val="bg1"/>
                </a:solidFill>
              </a:rPr>
              <a:t>ytre uenighed</a:t>
            </a:r>
            <a:r>
              <a:rPr lang="da-DK" sz="1600" i="1" dirty="0">
                <a:solidFill>
                  <a:schemeClr val="bg1"/>
                </a:solidFill>
              </a:rPr>
              <a:t>. Kommunikationen er tilpasset målgruppen i både indhold og form og giver </a:t>
            </a:r>
            <a:r>
              <a:rPr lang="da-DK" sz="1600" b="1" i="1" dirty="0">
                <a:solidFill>
                  <a:schemeClr val="bg1"/>
                </a:solidFill>
              </a:rPr>
              <a:t>relevant og rettidig information</a:t>
            </a:r>
            <a:r>
              <a:rPr lang="da-DK" sz="1600" i="1" dirty="0">
                <a:solidFill>
                  <a:schemeClr val="bg1"/>
                </a:solidFill>
              </a:rPr>
              <a:t>. Kommunikation i folkeoplysningen </a:t>
            </a:r>
            <a:r>
              <a:rPr lang="da-DK" sz="1600" b="1" i="1" dirty="0">
                <a:solidFill>
                  <a:schemeClr val="bg1"/>
                </a:solidFill>
              </a:rPr>
              <a:t>modvirker fordomme </a:t>
            </a:r>
            <a:r>
              <a:rPr lang="da-DK" sz="1600" i="1" dirty="0">
                <a:solidFill>
                  <a:schemeClr val="bg1"/>
                </a:solidFill>
              </a:rPr>
              <a:t>og understøtter </a:t>
            </a:r>
            <a:r>
              <a:rPr lang="da-DK" sz="1600" b="1" i="1" dirty="0">
                <a:solidFill>
                  <a:schemeClr val="bg1"/>
                </a:solidFill>
              </a:rPr>
              <a:t>mangfoldige fællesskaber</a:t>
            </a:r>
            <a:r>
              <a:rPr lang="da-DK" sz="1600" i="1" dirty="0">
                <a:solidFill>
                  <a:schemeClr val="bg1"/>
                </a:solidFill>
              </a:rPr>
              <a:t>.</a:t>
            </a:r>
          </a:p>
        </p:txBody>
      </p:sp>
      <p:pic>
        <p:nvPicPr>
          <p:cNvPr id="9" name="Bille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128" y="3228126"/>
            <a:ext cx="2515288" cy="2515288"/>
          </a:xfrm>
          <a:prstGeom prst="rect">
            <a:avLst/>
          </a:prstGeom>
        </p:spPr>
      </p:pic>
    </p:spTree>
    <p:extLst>
      <p:ext uri="{BB962C8B-B14F-4D97-AF65-F5344CB8AC3E}">
        <p14:creationId xmlns:p14="http://schemas.microsoft.com/office/powerpoint/2010/main" val="197383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DFS FARVER">
      <a:dk1>
        <a:sysClr val="windowText" lastClr="000000"/>
      </a:dk1>
      <a:lt1>
        <a:sysClr val="window" lastClr="FFFFFF"/>
      </a:lt1>
      <a:dk2>
        <a:srgbClr val="2E3192"/>
      </a:dk2>
      <a:lt2>
        <a:srgbClr val="969696"/>
      </a:lt2>
      <a:accent1>
        <a:srgbClr val="ED135C"/>
      </a:accent1>
      <a:accent2>
        <a:srgbClr val="5E1D83"/>
      </a:accent2>
      <a:accent3>
        <a:srgbClr val="890F76"/>
      </a:accent3>
      <a:accent4>
        <a:srgbClr val="B5006A"/>
      </a:accent4>
      <a:accent5>
        <a:srgbClr val="FFFFFF"/>
      </a:accent5>
      <a:accent6>
        <a:srgbClr val="000000"/>
      </a:accent6>
      <a:hlink>
        <a:srgbClr val="2E3192"/>
      </a:hlink>
      <a:folHlink>
        <a:srgbClr val="B500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767</TotalTime>
  <Words>1200</Words>
  <Application>Microsoft Office PowerPoint</Application>
  <PresentationFormat>Widescreen</PresentationFormat>
  <Paragraphs>163</Paragraphs>
  <Slides>17</Slides>
  <Notes>4</Notes>
  <HiddenSlides>0</HiddenSlides>
  <MMClips>2</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17</vt:i4>
      </vt:variant>
    </vt:vector>
  </HeadingPairs>
  <TitlesOfParts>
    <vt:vector size="23" baseType="lpstr">
      <vt:lpstr>Arial</vt:lpstr>
      <vt:lpstr>Arial Black</vt:lpstr>
      <vt:lpstr>Arial Narrow</vt:lpstr>
      <vt:lpstr>Arial Rounded MT Bold</vt:lpstr>
      <vt:lpstr>Calibri</vt:lpstr>
      <vt:lpstr>Office-tema</vt:lpstr>
      <vt:lpstr>PowerPoint-præsentation</vt:lpstr>
      <vt:lpstr>PowerPoint-præsentation</vt:lpstr>
      <vt:lpstr>Hvorfor arbejde med selvevaluering?</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Hvordan arbejde med selvevaluering?</vt:lpstr>
      <vt:lpstr>A: Beskriv praksis</vt:lpstr>
      <vt:lpstr>B: Vurdér og analysér praksis</vt:lpstr>
      <vt:lpstr>C: Udvikl praksis</vt:lpstr>
      <vt:lpstr>Handlingsplan</vt:lpstr>
      <vt:lpstr>Tak for i dag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Signe Strandby Nielsen</dc:creator>
  <cp:lastModifiedBy>Signe Strandby Nielsen</cp:lastModifiedBy>
  <cp:revision>50</cp:revision>
  <cp:lastPrinted>2018-02-26T10:48:16Z</cp:lastPrinted>
  <dcterms:created xsi:type="dcterms:W3CDTF">2017-05-02T09:41:16Z</dcterms:created>
  <dcterms:modified xsi:type="dcterms:W3CDTF">2018-03-01T07:51:14Z</dcterms:modified>
</cp:coreProperties>
</file>