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56" r:id="rId2"/>
    <p:sldId id="392" r:id="rId3"/>
    <p:sldId id="323" r:id="rId4"/>
    <p:sldId id="358" r:id="rId5"/>
    <p:sldId id="393" r:id="rId6"/>
    <p:sldId id="363" r:id="rId7"/>
    <p:sldId id="400" r:id="rId8"/>
    <p:sldId id="379" r:id="rId9"/>
    <p:sldId id="380" r:id="rId10"/>
    <p:sldId id="388" r:id="rId11"/>
    <p:sldId id="397" r:id="rId12"/>
    <p:sldId id="396" r:id="rId13"/>
    <p:sldId id="395" r:id="rId14"/>
    <p:sldId id="398" r:id="rId15"/>
    <p:sldId id="351" r:id="rId16"/>
    <p:sldId id="383" r:id="rId17"/>
    <p:sldId id="366" r:id="rId18"/>
    <p:sldId id="367" r:id="rId19"/>
    <p:sldId id="382" r:id="rId20"/>
    <p:sldId id="384" r:id="rId21"/>
    <p:sldId id="368" r:id="rId22"/>
    <p:sldId id="369" r:id="rId23"/>
    <p:sldId id="371" r:id="rId24"/>
    <p:sldId id="372" r:id="rId25"/>
    <p:sldId id="373" r:id="rId26"/>
    <p:sldId id="374" r:id="rId27"/>
    <p:sldId id="391" r:id="rId28"/>
    <p:sldId id="399" r:id="rId29"/>
    <p:sldId id="362" r:id="rId30"/>
  </p:sldIdLst>
  <p:sldSz cx="9144000" cy="6858000" type="screen4x3"/>
  <p:notesSz cx="6794500" cy="9906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9934"/>
    <a:srgbClr val="7A8FBA"/>
    <a:srgbClr val="CDD3DF"/>
    <a:srgbClr val="EAEFF5"/>
    <a:srgbClr val="BFDDE7"/>
    <a:srgbClr val="C2D4E4"/>
    <a:srgbClr val="CCD5DA"/>
    <a:srgbClr val="BFE0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22" autoAdjust="0"/>
  </p:normalViewPr>
  <p:slideViewPr>
    <p:cSldViewPr>
      <p:cViewPr>
        <p:scale>
          <a:sx n="75" d="100"/>
          <a:sy n="75" d="100"/>
        </p:scale>
        <p:origin x="-1422" y="-336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75" d="100"/>
          <a:sy n="75" d="100"/>
        </p:scale>
        <p:origin x="-2148" y="-96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18.xml"/><Relationship Id="rId1" Type="http://schemas.openxmlformats.org/officeDocument/2006/relationships/slide" Target="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BF945-BAE2-41CB-98B2-7B3666493A30}" type="doc">
      <dgm:prSet loTypeId="urn:microsoft.com/office/officeart/2005/8/layout/cycle1" loCatId="cycle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da-DK"/>
        </a:p>
      </dgm:t>
    </dgm:pt>
    <dgm:pt modelId="{98CAEE4C-7651-4B2B-87E6-7F48FBF7C5F3}">
      <dgm:prSet phldrT="[Tekst]" custT="1"/>
      <dgm:spPr/>
      <dgm:t>
        <a:bodyPr/>
        <a:lstStyle/>
        <a:p>
          <a:r>
            <a:rPr lang="da-DK" sz="1700" b="1" dirty="0" smtClean="0"/>
            <a:t>Teori</a:t>
          </a:r>
        </a:p>
        <a:p>
          <a:r>
            <a:rPr lang="da-DK" sz="1400" dirty="0" smtClean="0"/>
            <a:t>Kontekst (C)</a:t>
          </a:r>
        </a:p>
        <a:p>
          <a:r>
            <a:rPr lang="da-DK" sz="1400" dirty="0" smtClean="0"/>
            <a:t>Mekanismer (M)</a:t>
          </a:r>
        </a:p>
        <a:p>
          <a:r>
            <a:rPr lang="da-DK" sz="1400" dirty="0" smtClean="0"/>
            <a:t>Outcome (O)</a:t>
          </a:r>
          <a:endParaRPr lang="da-DK" sz="1400" dirty="0"/>
        </a:p>
      </dgm:t>
    </dgm:pt>
    <dgm:pt modelId="{54B32323-6F59-4A30-97F3-1E7627F368F4}" type="parTrans" cxnId="{56CA9211-D5C7-4DA1-8C03-CBA76FFB2851}">
      <dgm:prSet/>
      <dgm:spPr/>
      <dgm:t>
        <a:bodyPr/>
        <a:lstStyle/>
        <a:p>
          <a:endParaRPr lang="da-DK"/>
        </a:p>
      </dgm:t>
    </dgm:pt>
    <dgm:pt modelId="{1AE433B7-371B-4A64-A9E6-6BF8FC8D21BB}" type="sibTrans" cxnId="{56CA9211-D5C7-4DA1-8C03-CBA76FFB2851}">
      <dgm:prSet/>
      <dgm:spPr>
        <a:solidFill>
          <a:schemeClr val="bg2"/>
        </a:solidFill>
        <a:ln>
          <a:noFill/>
        </a:ln>
      </dgm:spPr>
      <dgm:t>
        <a:bodyPr/>
        <a:lstStyle/>
        <a:p>
          <a:endParaRPr lang="da-DK"/>
        </a:p>
      </dgm:t>
    </dgm:pt>
    <dgm:pt modelId="{0F4F505D-4590-4971-B6FE-D7A0B830F6BC}">
      <dgm:prSet phldrT="[Tekst]" custT="1"/>
      <dgm:spPr/>
      <dgm:t>
        <a:bodyPr/>
        <a:lstStyle/>
        <a:p>
          <a:r>
            <a:rPr lang="da-DK" sz="1600" b="1" dirty="0" smtClean="0"/>
            <a:t>Hypoteser</a:t>
          </a:r>
        </a:p>
        <a:p>
          <a:r>
            <a:rPr lang="da-DK" sz="1400" b="0" dirty="0" smtClean="0"/>
            <a:t>Hvad forventes at virke for hvem, under hvilke omstændigheder</a:t>
          </a:r>
          <a:endParaRPr lang="da-DK" sz="1400" b="0" dirty="0"/>
        </a:p>
      </dgm:t>
    </dgm:pt>
    <dgm:pt modelId="{BBEA9DF8-035A-4089-B00C-DFC887BBF28C}" type="parTrans" cxnId="{A06F7262-03AF-4ADE-8A1B-80BA6EF1F253}">
      <dgm:prSet/>
      <dgm:spPr/>
      <dgm:t>
        <a:bodyPr/>
        <a:lstStyle/>
        <a:p>
          <a:endParaRPr lang="da-DK"/>
        </a:p>
      </dgm:t>
    </dgm:pt>
    <dgm:pt modelId="{AF480AC2-ED8C-42BD-AA13-0A7CD99CF1C6}" type="sibTrans" cxnId="{A06F7262-03AF-4ADE-8A1B-80BA6EF1F253}">
      <dgm:prSet/>
      <dgm:spPr>
        <a:solidFill>
          <a:schemeClr val="bg2"/>
        </a:solidFill>
      </dgm:spPr>
      <dgm:t>
        <a:bodyPr/>
        <a:lstStyle/>
        <a:p>
          <a:endParaRPr lang="da-DK"/>
        </a:p>
      </dgm:t>
    </dgm:pt>
    <dgm:pt modelId="{698690B1-5D81-4442-B184-0CF18D3BFA40}">
      <dgm:prSet phldrT="[Tekst]" custT="1"/>
      <dgm:spPr/>
      <dgm:t>
        <a:bodyPr/>
        <a:lstStyle/>
        <a:p>
          <a:r>
            <a:rPr lang="da-DK" sz="1600" b="1" dirty="0" smtClean="0"/>
            <a:t>Observationer</a:t>
          </a:r>
        </a:p>
        <a:p>
          <a:r>
            <a:rPr lang="da-DK" sz="1400" b="0" dirty="0" smtClean="0"/>
            <a:t>Multiple metoder og analyse af C, M, O</a:t>
          </a:r>
          <a:endParaRPr lang="da-DK" sz="1400" b="0" dirty="0"/>
        </a:p>
      </dgm:t>
    </dgm:pt>
    <dgm:pt modelId="{1EA7F786-155A-4C5F-B8FC-95BA42F43A6D}" type="parTrans" cxnId="{FE89F518-CEE9-4886-A15D-8F476C0DCE57}">
      <dgm:prSet/>
      <dgm:spPr/>
      <dgm:t>
        <a:bodyPr/>
        <a:lstStyle/>
        <a:p>
          <a:endParaRPr lang="da-DK"/>
        </a:p>
      </dgm:t>
    </dgm:pt>
    <dgm:pt modelId="{43C62476-6B63-4297-9BF8-D4805A994B6F}" type="sibTrans" cxnId="{FE89F518-CEE9-4886-A15D-8F476C0DCE57}">
      <dgm:prSet/>
      <dgm:spPr>
        <a:solidFill>
          <a:schemeClr val="bg2"/>
        </a:solidFill>
      </dgm:spPr>
      <dgm:t>
        <a:bodyPr/>
        <a:lstStyle/>
        <a:p>
          <a:endParaRPr lang="da-DK"/>
        </a:p>
      </dgm:t>
    </dgm:pt>
    <dgm:pt modelId="{9D626A54-D771-448E-BAD0-B12A69A19AF2}">
      <dgm:prSet phldrT="[Tekst]" custT="1"/>
      <dgm:spPr/>
      <dgm:t>
        <a:bodyPr/>
        <a:lstStyle/>
        <a:p>
          <a:r>
            <a:rPr lang="da-DK" sz="1600" b="1" dirty="0" smtClean="0"/>
            <a:t>Program-specifikationer</a:t>
          </a:r>
        </a:p>
        <a:p>
          <a:r>
            <a:rPr lang="da-DK" sz="1400" b="0" dirty="0" smtClean="0"/>
            <a:t>Hvad virker for hvem, under hvilke omstændigheder</a:t>
          </a:r>
          <a:endParaRPr lang="da-DK" sz="1400" b="0" dirty="0"/>
        </a:p>
      </dgm:t>
    </dgm:pt>
    <dgm:pt modelId="{291909D9-EAA5-4E14-BCA9-1519DC262062}" type="parTrans" cxnId="{4258EE9B-6CD0-400F-A494-AD71226D2981}">
      <dgm:prSet/>
      <dgm:spPr/>
      <dgm:t>
        <a:bodyPr/>
        <a:lstStyle/>
        <a:p>
          <a:endParaRPr lang="da-DK"/>
        </a:p>
      </dgm:t>
    </dgm:pt>
    <dgm:pt modelId="{A1C83F8B-B819-49C8-B6E5-9E0C633C9C55}" type="sibTrans" cxnId="{4258EE9B-6CD0-400F-A494-AD71226D2981}">
      <dgm:prSet/>
      <dgm:spPr>
        <a:solidFill>
          <a:schemeClr val="bg2"/>
        </a:solidFill>
      </dgm:spPr>
      <dgm:t>
        <a:bodyPr/>
        <a:lstStyle/>
        <a:p>
          <a:endParaRPr lang="da-DK"/>
        </a:p>
      </dgm:t>
    </dgm:pt>
    <dgm:pt modelId="{F284AFB9-D0C0-44CC-B389-20A3F6962D39}" type="pres">
      <dgm:prSet presAssocID="{DFCBF945-BAE2-41CB-98B2-7B3666493A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20A86172-8AAC-4120-A068-EE817BAA0C5A}" type="pres">
      <dgm:prSet presAssocID="{98CAEE4C-7651-4B2B-87E6-7F48FBF7C5F3}" presName="dummy" presStyleCnt="0"/>
      <dgm:spPr/>
    </dgm:pt>
    <dgm:pt modelId="{774AFEF5-EDE3-4B18-98A6-D35C24256EB0}" type="pres">
      <dgm:prSet presAssocID="{98CAEE4C-7651-4B2B-87E6-7F48FBF7C5F3}" presName="node" presStyleLbl="revTx" presStyleIdx="0" presStyleCnt="4" custRadScaleRad="80116" custRadScaleInc="-14914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59428BF-626A-47B1-86B1-3C82F9F62AD4}" type="pres">
      <dgm:prSet presAssocID="{1AE433B7-371B-4A64-A9E6-6BF8FC8D21BB}" presName="sibTrans" presStyleLbl="node1" presStyleIdx="0" presStyleCnt="4" custAng="0"/>
      <dgm:spPr/>
      <dgm:t>
        <a:bodyPr/>
        <a:lstStyle/>
        <a:p>
          <a:endParaRPr lang="da-DK"/>
        </a:p>
      </dgm:t>
    </dgm:pt>
    <dgm:pt modelId="{B9C9AD8D-5647-4CDA-8B7A-717CC13DE563}" type="pres">
      <dgm:prSet presAssocID="{0F4F505D-4590-4971-B6FE-D7A0B830F6BC}" presName="dummy" presStyleCnt="0"/>
      <dgm:spPr/>
    </dgm:pt>
    <dgm:pt modelId="{2ED314B9-2488-409B-B2C7-DA7FBD5AC4E6}" type="pres">
      <dgm:prSet presAssocID="{0F4F505D-4590-4971-B6FE-D7A0B830F6BC}" presName="node" presStyleLbl="revTx" presStyleIdx="1" presStyleCnt="4" custRadScaleRad="99394" custRadScaleInc="-15331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913980F-E4D1-4AA6-9622-9F35C0A0C70E}" type="pres">
      <dgm:prSet presAssocID="{AF480AC2-ED8C-42BD-AA13-0A7CD99CF1C6}" presName="sibTrans" presStyleLbl="node1" presStyleIdx="1" presStyleCnt="4"/>
      <dgm:spPr/>
      <dgm:t>
        <a:bodyPr/>
        <a:lstStyle/>
        <a:p>
          <a:endParaRPr lang="da-DK"/>
        </a:p>
      </dgm:t>
    </dgm:pt>
    <dgm:pt modelId="{7B77FE88-1B2C-44DB-BD61-0ABE47433D3B}" type="pres">
      <dgm:prSet presAssocID="{698690B1-5D81-4442-B184-0CF18D3BFA40}" presName="dummy" presStyleCnt="0"/>
      <dgm:spPr/>
    </dgm:pt>
    <dgm:pt modelId="{E883B5D1-62E8-4CBB-9539-C37D2ADBC484}" type="pres">
      <dgm:prSet presAssocID="{698690B1-5D81-4442-B184-0CF18D3BFA40}" presName="node" presStyleLbl="revTx" presStyleIdx="2" presStyleCnt="4" custScaleX="119827" custRadScaleRad="76667" custRadScaleInc="-15089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36A573A-E744-4838-A649-BC3B7E1EBE56}" type="pres">
      <dgm:prSet presAssocID="{43C62476-6B63-4297-9BF8-D4805A994B6F}" presName="sibTrans" presStyleLbl="node1" presStyleIdx="2" presStyleCnt="4"/>
      <dgm:spPr/>
      <dgm:t>
        <a:bodyPr/>
        <a:lstStyle/>
        <a:p>
          <a:endParaRPr lang="da-DK"/>
        </a:p>
      </dgm:t>
    </dgm:pt>
    <dgm:pt modelId="{2688E09B-526B-4162-87EC-D5B34BA64627}" type="pres">
      <dgm:prSet presAssocID="{9D626A54-D771-448E-BAD0-B12A69A19AF2}" presName="dummy" presStyleCnt="0"/>
      <dgm:spPr/>
    </dgm:pt>
    <dgm:pt modelId="{811A2C46-CF0A-444A-9231-958804F0C8F9}" type="pres">
      <dgm:prSet presAssocID="{9D626A54-D771-448E-BAD0-B12A69A19AF2}" presName="node" presStyleLbl="revTx" presStyleIdx="3" presStyleCnt="4" custRadScaleRad="102800" custRadScaleInc="-14679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53478E4-775E-499A-9A42-03719118CE05}" type="pres">
      <dgm:prSet presAssocID="{A1C83F8B-B819-49C8-B6E5-9E0C633C9C55}" presName="sibTrans" presStyleLbl="node1" presStyleIdx="3" presStyleCnt="4" custScaleY="98695" custLinFactNeighborX="-193" custLinFactNeighborY="-93"/>
      <dgm:spPr/>
      <dgm:t>
        <a:bodyPr/>
        <a:lstStyle/>
        <a:p>
          <a:endParaRPr lang="da-DK"/>
        </a:p>
      </dgm:t>
    </dgm:pt>
  </dgm:ptLst>
  <dgm:cxnLst>
    <dgm:cxn modelId="{4845CF68-C8F2-45DC-98C8-E99849EBC021}" type="presOf" srcId="{DFCBF945-BAE2-41CB-98B2-7B3666493A30}" destId="{F284AFB9-D0C0-44CC-B389-20A3F6962D39}" srcOrd="0" destOrd="0" presId="urn:microsoft.com/office/officeart/2005/8/layout/cycle1"/>
    <dgm:cxn modelId="{BB44C05D-D32F-4B05-A458-3D364A488138}" type="presOf" srcId="{9D626A54-D771-448E-BAD0-B12A69A19AF2}" destId="{811A2C46-CF0A-444A-9231-958804F0C8F9}" srcOrd="0" destOrd="0" presId="urn:microsoft.com/office/officeart/2005/8/layout/cycle1"/>
    <dgm:cxn modelId="{7283092F-0265-44EB-869E-A4BEE189D6AB}" type="presOf" srcId="{0F4F505D-4590-4971-B6FE-D7A0B830F6BC}" destId="{2ED314B9-2488-409B-B2C7-DA7FBD5AC4E6}" srcOrd="0" destOrd="0" presId="urn:microsoft.com/office/officeart/2005/8/layout/cycle1"/>
    <dgm:cxn modelId="{A06F7262-03AF-4ADE-8A1B-80BA6EF1F253}" srcId="{DFCBF945-BAE2-41CB-98B2-7B3666493A30}" destId="{0F4F505D-4590-4971-B6FE-D7A0B830F6BC}" srcOrd="1" destOrd="0" parTransId="{BBEA9DF8-035A-4089-B00C-DFC887BBF28C}" sibTransId="{AF480AC2-ED8C-42BD-AA13-0A7CD99CF1C6}"/>
    <dgm:cxn modelId="{6771D9FD-3DEA-4E7F-B93D-272C4BA1F1A1}" type="presOf" srcId="{43C62476-6B63-4297-9BF8-D4805A994B6F}" destId="{D36A573A-E744-4838-A649-BC3B7E1EBE56}" srcOrd="0" destOrd="0" presId="urn:microsoft.com/office/officeart/2005/8/layout/cycle1"/>
    <dgm:cxn modelId="{22AF9EC3-CD88-40FD-A456-25C29F9E9955}" type="presOf" srcId="{698690B1-5D81-4442-B184-0CF18D3BFA40}" destId="{E883B5D1-62E8-4CBB-9539-C37D2ADBC484}" srcOrd="0" destOrd="0" presId="urn:microsoft.com/office/officeart/2005/8/layout/cycle1"/>
    <dgm:cxn modelId="{3141A7C9-733E-4A6A-9CF7-9C174A87AB63}" type="presOf" srcId="{A1C83F8B-B819-49C8-B6E5-9E0C633C9C55}" destId="{D53478E4-775E-499A-9A42-03719118CE05}" srcOrd="0" destOrd="0" presId="urn:microsoft.com/office/officeart/2005/8/layout/cycle1"/>
    <dgm:cxn modelId="{ABAB7D82-C8F6-440B-B646-0A725BE323E5}" type="presOf" srcId="{98CAEE4C-7651-4B2B-87E6-7F48FBF7C5F3}" destId="{774AFEF5-EDE3-4B18-98A6-D35C24256EB0}" srcOrd="0" destOrd="0" presId="urn:microsoft.com/office/officeart/2005/8/layout/cycle1"/>
    <dgm:cxn modelId="{4258EE9B-6CD0-400F-A494-AD71226D2981}" srcId="{DFCBF945-BAE2-41CB-98B2-7B3666493A30}" destId="{9D626A54-D771-448E-BAD0-B12A69A19AF2}" srcOrd="3" destOrd="0" parTransId="{291909D9-EAA5-4E14-BCA9-1519DC262062}" sibTransId="{A1C83F8B-B819-49C8-B6E5-9E0C633C9C55}"/>
    <dgm:cxn modelId="{06FE4676-5E1D-45F8-9F36-9C1D8058B381}" type="presOf" srcId="{AF480AC2-ED8C-42BD-AA13-0A7CD99CF1C6}" destId="{B913980F-E4D1-4AA6-9622-9F35C0A0C70E}" srcOrd="0" destOrd="0" presId="urn:microsoft.com/office/officeart/2005/8/layout/cycle1"/>
    <dgm:cxn modelId="{56CA9211-D5C7-4DA1-8C03-CBA76FFB2851}" srcId="{DFCBF945-BAE2-41CB-98B2-7B3666493A30}" destId="{98CAEE4C-7651-4B2B-87E6-7F48FBF7C5F3}" srcOrd="0" destOrd="0" parTransId="{54B32323-6F59-4A30-97F3-1E7627F368F4}" sibTransId="{1AE433B7-371B-4A64-A9E6-6BF8FC8D21BB}"/>
    <dgm:cxn modelId="{FE89F518-CEE9-4886-A15D-8F476C0DCE57}" srcId="{DFCBF945-BAE2-41CB-98B2-7B3666493A30}" destId="{698690B1-5D81-4442-B184-0CF18D3BFA40}" srcOrd="2" destOrd="0" parTransId="{1EA7F786-155A-4C5F-B8FC-95BA42F43A6D}" sibTransId="{43C62476-6B63-4297-9BF8-D4805A994B6F}"/>
    <dgm:cxn modelId="{A5A08BD8-AACB-4ADC-9C90-37F2A0558C4F}" type="presOf" srcId="{1AE433B7-371B-4A64-A9E6-6BF8FC8D21BB}" destId="{259428BF-626A-47B1-86B1-3C82F9F62AD4}" srcOrd="0" destOrd="0" presId="urn:microsoft.com/office/officeart/2005/8/layout/cycle1"/>
    <dgm:cxn modelId="{BD2A039A-143A-4E84-B06B-D142CAA78E3E}" type="presParOf" srcId="{F284AFB9-D0C0-44CC-B389-20A3F6962D39}" destId="{20A86172-8AAC-4120-A068-EE817BAA0C5A}" srcOrd="0" destOrd="0" presId="urn:microsoft.com/office/officeart/2005/8/layout/cycle1"/>
    <dgm:cxn modelId="{6A533FF9-DDD1-48C2-9A6F-5CA046897D6A}" type="presParOf" srcId="{F284AFB9-D0C0-44CC-B389-20A3F6962D39}" destId="{774AFEF5-EDE3-4B18-98A6-D35C24256EB0}" srcOrd="1" destOrd="0" presId="urn:microsoft.com/office/officeart/2005/8/layout/cycle1"/>
    <dgm:cxn modelId="{69F6D27E-50C0-45FF-B75E-B2067A409B20}" type="presParOf" srcId="{F284AFB9-D0C0-44CC-B389-20A3F6962D39}" destId="{259428BF-626A-47B1-86B1-3C82F9F62AD4}" srcOrd="2" destOrd="0" presId="urn:microsoft.com/office/officeart/2005/8/layout/cycle1"/>
    <dgm:cxn modelId="{57DA8163-CEFC-43DA-8667-64FA74BA4BA5}" type="presParOf" srcId="{F284AFB9-D0C0-44CC-B389-20A3F6962D39}" destId="{B9C9AD8D-5647-4CDA-8B7A-717CC13DE563}" srcOrd="3" destOrd="0" presId="urn:microsoft.com/office/officeart/2005/8/layout/cycle1"/>
    <dgm:cxn modelId="{45DBE08D-7E31-4485-97C4-12353ECA1C21}" type="presParOf" srcId="{F284AFB9-D0C0-44CC-B389-20A3F6962D39}" destId="{2ED314B9-2488-409B-B2C7-DA7FBD5AC4E6}" srcOrd="4" destOrd="0" presId="urn:microsoft.com/office/officeart/2005/8/layout/cycle1"/>
    <dgm:cxn modelId="{3E2CBF96-2263-4A7E-A99E-7A05E83BD36E}" type="presParOf" srcId="{F284AFB9-D0C0-44CC-B389-20A3F6962D39}" destId="{B913980F-E4D1-4AA6-9622-9F35C0A0C70E}" srcOrd="5" destOrd="0" presId="urn:microsoft.com/office/officeart/2005/8/layout/cycle1"/>
    <dgm:cxn modelId="{CB9B7326-67F6-44CF-B07A-B423B7A4A532}" type="presParOf" srcId="{F284AFB9-D0C0-44CC-B389-20A3F6962D39}" destId="{7B77FE88-1B2C-44DB-BD61-0ABE47433D3B}" srcOrd="6" destOrd="0" presId="urn:microsoft.com/office/officeart/2005/8/layout/cycle1"/>
    <dgm:cxn modelId="{C39B3103-EF13-4756-B3BF-62E10E02EF90}" type="presParOf" srcId="{F284AFB9-D0C0-44CC-B389-20A3F6962D39}" destId="{E883B5D1-62E8-4CBB-9539-C37D2ADBC484}" srcOrd="7" destOrd="0" presId="urn:microsoft.com/office/officeart/2005/8/layout/cycle1"/>
    <dgm:cxn modelId="{CE1CFBD7-45F6-44FE-883D-4930526384C3}" type="presParOf" srcId="{F284AFB9-D0C0-44CC-B389-20A3F6962D39}" destId="{D36A573A-E744-4838-A649-BC3B7E1EBE56}" srcOrd="8" destOrd="0" presId="urn:microsoft.com/office/officeart/2005/8/layout/cycle1"/>
    <dgm:cxn modelId="{5B3DFB71-70A4-4ED6-98E0-B762BC2B13DD}" type="presParOf" srcId="{F284AFB9-D0C0-44CC-B389-20A3F6962D39}" destId="{2688E09B-526B-4162-87EC-D5B34BA64627}" srcOrd="9" destOrd="0" presId="urn:microsoft.com/office/officeart/2005/8/layout/cycle1"/>
    <dgm:cxn modelId="{4521C036-945F-4378-B2EE-1A70D66F3D10}" type="presParOf" srcId="{F284AFB9-D0C0-44CC-B389-20A3F6962D39}" destId="{811A2C46-CF0A-444A-9231-958804F0C8F9}" srcOrd="10" destOrd="0" presId="urn:microsoft.com/office/officeart/2005/8/layout/cycle1"/>
    <dgm:cxn modelId="{5C2AAB98-5982-4F1F-861A-AE3472BEED3C}" type="presParOf" srcId="{F284AFB9-D0C0-44CC-B389-20A3F6962D39}" destId="{D53478E4-775E-499A-9A42-03719118CE05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5A98C8-6B0E-4037-92DB-C760275BF9D9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E70A06FB-1071-409C-A1F4-741B293CA8ED}">
      <dgm:prSet phldrT="[Tekst]"/>
      <dgm:spPr/>
      <dgm:t>
        <a:bodyPr/>
        <a:lstStyle/>
        <a:p>
          <a:r>
            <a:rPr lang="da-DK" dirty="0" smtClean="0"/>
            <a:t>Under hvilke omstændigheder?</a:t>
          </a:r>
          <a:endParaRPr lang="da-DK" dirty="0"/>
        </a:p>
      </dgm:t>
    </dgm:pt>
    <dgm:pt modelId="{59CB3E37-C92D-4B68-BFFE-340ECEF8B5D2}" type="parTrans" cxnId="{B6436F3F-FDDB-4C79-BC67-A5BD48D1656F}">
      <dgm:prSet/>
      <dgm:spPr/>
      <dgm:t>
        <a:bodyPr/>
        <a:lstStyle/>
        <a:p>
          <a:endParaRPr lang="da-DK"/>
        </a:p>
      </dgm:t>
    </dgm:pt>
    <dgm:pt modelId="{1600ECB5-6882-4CBF-9C64-B81DDA8A4AFF}" type="sibTrans" cxnId="{B6436F3F-FDDB-4C79-BC67-A5BD48D1656F}">
      <dgm:prSet/>
      <dgm:spPr/>
      <dgm:t>
        <a:bodyPr/>
        <a:lstStyle/>
        <a:p>
          <a:endParaRPr lang="da-DK"/>
        </a:p>
      </dgm:t>
    </dgm:pt>
    <dgm:pt modelId="{C4BBD058-899C-44C0-B3B1-DC9CCFDB5BE1}">
      <dgm:prSet phldrT="[Tekst]"/>
      <dgm:spPr/>
      <dgm:t>
        <a:bodyPr/>
        <a:lstStyle/>
        <a:p>
          <a:r>
            <a:rPr lang="da-DK" dirty="0" smtClean="0"/>
            <a:t>Hvorfor?</a:t>
          </a:r>
          <a:endParaRPr lang="da-DK" dirty="0"/>
        </a:p>
      </dgm:t>
    </dgm:pt>
    <dgm:pt modelId="{5503E2E4-D1F3-4930-A5D5-339E01277761}" type="parTrans" cxnId="{D4047E65-352D-4E68-85E7-20D48ACA8D48}">
      <dgm:prSet/>
      <dgm:spPr/>
      <dgm:t>
        <a:bodyPr/>
        <a:lstStyle/>
        <a:p>
          <a:endParaRPr lang="da-DK"/>
        </a:p>
      </dgm:t>
    </dgm:pt>
    <dgm:pt modelId="{D2C4D260-9C18-411E-9136-BD93F86BD646}" type="sibTrans" cxnId="{D4047E65-352D-4E68-85E7-20D48ACA8D48}">
      <dgm:prSet/>
      <dgm:spPr/>
      <dgm:t>
        <a:bodyPr/>
        <a:lstStyle/>
        <a:p>
          <a:endParaRPr lang="da-DK"/>
        </a:p>
      </dgm:t>
    </dgm:pt>
    <dgm:pt modelId="{2DFE26AE-785A-415D-99B4-6627E1535FCB}">
      <dgm:prSet phldrT="[Tekst]"/>
      <dgm:spPr/>
      <dgm:t>
        <a:bodyPr/>
        <a:lstStyle/>
        <a:p>
          <a:r>
            <a:rPr lang="da-DK" dirty="0" smtClean="0"/>
            <a:t>Hvad virker?</a:t>
          </a:r>
          <a:endParaRPr lang="da-DK" dirty="0"/>
        </a:p>
      </dgm:t>
    </dgm:pt>
    <dgm:pt modelId="{C4048EB0-89E1-4DD5-BB2E-C7C2E765ABBE}" type="parTrans" cxnId="{E8B6A8D4-730C-468E-8BE6-C9C0B7489D4F}">
      <dgm:prSet/>
      <dgm:spPr/>
      <dgm:t>
        <a:bodyPr/>
        <a:lstStyle/>
        <a:p>
          <a:endParaRPr lang="da-DK"/>
        </a:p>
      </dgm:t>
    </dgm:pt>
    <dgm:pt modelId="{605CB348-A3EA-4A40-9367-448ECF76F959}" type="sibTrans" cxnId="{E8B6A8D4-730C-468E-8BE6-C9C0B7489D4F}">
      <dgm:prSet/>
      <dgm:spPr/>
      <dgm:t>
        <a:bodyPr/>
        <a:lstStyle/>
        <a:p>
          <a:endParaRPr lang="da-DK"/>
        </a:p>
      </dgm:t>
    </dgm:pt>
    <dgm:pt modelId="{AE472E32-B1A9-4FB6-BBE1-BFBBBDC250A7}" type="pres">
      <dgm:prSet presAssocID="{CF5A98C8-6B0E-4037-92DB-C760275BF9D9}" presName="Name0" presStyleCnt="0">
        <dgm:presLayoutVars>
          <dgm:dir/>
          <dgm:animLvl val="lvl"/>
          <dgm:resizeHandles val="exact"/>
        </dgm:presLayoutVars>
      </dgm:prSet>
      <dgm:spPr/>
    </dgm:pt>
    <dgm:pt modelId="{D4F3D496-D5FE-42C8-8497-40360207605E}" type="pres">
      <dgm:prSet presAssocID="{E70A06FB-1071-409C-A1F4-741B293CA8ED}" presName="parTxOnly" presStyleLbl="node1" presStyleIdx="0" presStyleCnt="3" custLinFactNeighborX="10055" custLinFactNeighborY="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9613C80-F764-4C2C-86C1-8BCC26BFF3B6}" type="pres">
      <dgm:prSet presAssocID="{1600ECB5-6882-4CBF-9C64-B81DDA8A4AFF}" presName="parTxOnlySpace" presStyleCnt="0"/>
      <dgm:spPr/>
    </dgm:pt>
    <dgm:pt modelId="{0945FFE4-65C6-457C-BC59-DAAE790723B3}" type="pres">
      <dgm:prSet presAssocID="{C4BBD058-899C-44C0-B3B1-DC9CCFDB5BE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86ED99C-3C71-4F87-B12D-F0700EDC951D}" type="pres">
      <dgm:prSet presAssocID="{D2C4D260-9C18-411E-9136-BD93F86BD646}" presName="parTxOnlySpace" presStyleCnt="0"/>
      <dgm:spPr/>
    </dgm:pt>
    <dgm:pt modelId="{02643CA3-77A7-4929-BDBA-ED4FFF71E6F3}" type="pres">
      <dgm:prSet presAssocID="{2DFE26AE-785A-415D-99B4-6627E1535FC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B7FF495A-06A8-4B5B-AB51-A53B936C5494}" type="presOf" srcId="{C4BBD058-899C-44C0-B3B1-DC9CCFDB5BE1}" destId="{0945FFE4-65C6-457C-BC59-DAAE790723B3}" srcOrd="0" destOrd="0" presId="urn:microsoft.com/office/officeart/2005/8/layout/chevron1"/>
    <dgm:cxn modelId="{23F11B03-1582-4208-9096-C32C6D3A05DE}" type="presOf" srcId="{CF5A98C8-6B0E-4037-92DB-C760275BF9D9}" destId="{AE472E32-B1A9-4FB6-BBE1-BFBBBDC250A7}" srcOrd="0" destOrd="0" presId="urn:microsoft.com/office/officeart/2005/8/layout/chevron1"/>
    <dgm:cxn modelId="{B6436F3F-FDDB-4C79-BC67-A5BD48D1656F}" srcId="{CF5A98C8-6B0E-4037-92DB-C760275BF9D9}" destId="{E70A06FB-1071-409C-A1F4-741B293CA8ED}" srcOrd="0" destOrd="0" parTransId="{59CB3E37-C92D-4B68-BFFE-340ECEF8B5D2}" sibTransId="{1600ECB5-6882-4CBF-9C64-B81DDA8A4AFF}"/>
    <dgm:cxn modelId="{AB1A37B9-63A8-4290-BF16-40A4D9920059}" type="presOf" srcId="{2DFE26AE-785A-415D-99B4-6627E1535FCB}" destId="{02643CA3-77A7-4929-BDBA-ED4FFF71E6F3}" srcOrd="0" destOrd="0" presId="urn:microsoft.com/office/officeart/2005/8/layout/chevron1"/>
    <dgm:cxn modelId="{D4047E65-352D-4E68-85E7-20D48ACA8D48}" srcId="{CF5A98C8-6B0E-4037-92DB-C760275BF9D9}" destId="{C4BBD058-899C-44C0-B3B1-DC9CCFDB5BE1}" srcOrd="1" destOrd="0" parTransId="{5503E2E4-D1F3-4930-A5D5-339E01277761}" sibTransId="{D2C4D260-9C18-411E-9136-BD93F86BD646}"/>
    <dgm:cxn modelId="{01CF7E8B-99D5-4DE4-8E29-B004103B4543}" type="presOf" srcId="{E70A06FB-1071-409C-A1F4-741B293CA8ED}" destId="{D4F3D496-D5FE-42C8-8497-40360207605E}" srcOrd="0" destOrd="0" presId="urn:microsoft.com/office/officeart/2005/8/layout/chevron1"/>
    <dgm:cxn modelId="{E8B6A8D4-730C-468E-8BE6-C9C0B7489D4F}" srcId="{CF5A98C8-6B0E-4037-92DB-C760275BF9D9}" destId="{2DFE26AE-785A-415D-99B4-6627E1535FCB}" srcOrd="2" destOrd="0" parTransId="{C4048EB0-89E1-4DD5-BB2E-C7C2E765ABBE}" sibTransId="{605CB348-A3EA-4A40-9367-448ECF76F959}"/>
    <dgm:cxn modelId="{AB29AD84-38EF-4AA3-A2D1-679D0BC1993E}" type="presParOf" srcId="{AE472E32-B1A9-4FB6-BBE1-BFBBBDC250A7}" destId="{D4F3D496-D5FE-42C8-8497-40360207605E}" srcOrd="0" destOrd="0" presId="urn:microsoft.com/office/officeart/2005/8/layout/chevron1"/>
    <dgm:cxn modelId="{88105286-2943-4E7B-83E9-F4A67F416B19}" type="presParOf" srcId="{AE472E32-B1A9-4FB6-BBE1-BFBBBDC250A7}" destId="{79613C80-F764-4C2C-86C1-8BCC26BFF3B6}" srcOrd="1" destOrd="0" presId="urn:microsoft.com/office/officeart/2005/8/layout/chevron1"/>
    <dgm:cxn modelId="{FBF77DF9-EF5D-4832-8974-F305A177FC82}" type="presParOf" srcId="{AE472E32-B1A9-4FB6-BBE1-BFBBBDC250A7}" destId="{0945FFE4-65C6-457C-BC59-DAAE790723B3}" srcOrd="2" destOrd="0" presId="urn:microsoft.com/office/officeart/2005/8/layout/chevron1"/>
    <dgm:cxn modelId="{AD7C668C-2B4F-46E1-9A55-F5330A8547FC}" type="presParOf" srcId="{AE472E32-B1A9-4FB6-BBE1-BFBBBDC250A7}" destId="{D86ED99C-3C71-4F87-B12D-F0700EDC951D}" srcOrd="3" destOrd="0" presId="urn:microsoft.com/office/officeart/2005/8/layout/chevron1"/>
    <dgm:cxn modelId="{CFE81BBC-F4FD-4E76-B219-DEE2DF8790F6}" type="presParOf" srcId="{AE472E32-B1A9-4FB6-BBE1-BFBBBDC250A7}" destId="{02643CA3-77A7-4929-BDBA-ED4FFF71E6F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4AFEF5-EDE3-4B18-98A6-D35C24256EB0}">
      <dsp:nvSpPr>
        <dsp:cNvPr id="0" name=""/>
        <dsp:cNvSpPr/>
      </dsp:nvSpPr>
      <dsp:spPr>
        <a:xfrm>
          <a:off x="1405377" y="0"/>
          <a:ext cx="1502491" cy="1502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b="1" kern="1200" dirty="0" smtClean="0"/>
            <a:t>Teori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Kontekst (C)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Mekanismer (M)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Outcome (O)</a:t>
          </a:r>
          <a:endParaRPr lang="da-DK" sz="1400" kern="1200" dirty="0"/>
        </a:p>
      </dsp:txBody>
      <dsp:txXfrm>
        <a:off x="1405377" y="0"/>
        <a:ext cx="1502491" cy="1502491"/>
      </dsp:txXfrm>
    </dsp:sp>
    <dsp:sp modelId="{259428BF-626A-47B1-86B1-3C82F9F62AD4}">
      <dsp:nvSpPr>
        <dsp:cNvPr id="0" name=""/>
        <dsp:cNvSpPr/>
      </dsp:nvSpPr>
      <dsp:spPr>
        <a:xfrm>
          <a:off x="-427906" y="186107"/>
          <a:ext cx="4244981" cy="4244981"/>
        </a:xfrm>
        <a:prstGeom prst="circularArrow">
          <a:avLst>
            <a:gd name="adj1" fmla="val 6902"/>
            <a:gd name="adj2" fmla="val 465342"/>
            <a:gd name="adj3" fmla="val 19275361"/>
            <a:gd name="adj4" fmla="val 18733979"/>
            <a:gd name="adj5" fmla="val 8052"/>
          </a:avLst>
        </a:prstGeom>
        <a:solidFill>
          <a:schemeClr val="bg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314B9-2488-409B-B2C7-DA7FBD5AC4E6}">
      <dsp:nvSpPr>
        <dsp:cNvPr id="0" name=""/>
        <dsp:cNvSpPr/>
      </dsp:nvSpPr>
      <dsp:spPr>
        <a:xfrm>
          <a:off x="2741788" y="1379224"/>
          <a:ext cx="1502491" cy="1502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b="1" kern="1200" dirty="0" smtClean="0"/>
            <a:t>Hypoteser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0" kern="1200" dirty="0" smtClean="0"/>
            <a:t>Hvad forventes at virke for hvem, under hvilke omstændigheder</a:t>
          </a:r>
          <a:endParaRPr lang="da-DK" sz="1400" b="0" kern="1200" dirty="0"/>
        </a:p>
      </dsp:txBody>
      <dsp:txXfrm>
        <a:off x="2741788" y="1379224"/>
        <a:ext cx="1502491" cy="1502491"/>
      </dsp:txXfrm>
    </dsp:sp>
    <dsp:sp modelId="{B913980F-E4D1-4AA6-9622-9F35C0A0C70E}">
      <dsp:nvSpPr>
        <dsp:cNvPr id="0" name=""/>
        <dsp:cNvSpPr/>
      </dsp:nvSpPr>
      <dsp:spPr>
        <a:xfrm>
          <a:off x="-423027" y="-105311"/>
          <a:ext cx="4244981" cy="4244981"/>
        </a:xfrm>
        <a:prstGeom prst="circularArrow">
          <a:avLst>
            <a:gd name="adj1" fmla="val 6902"/>
            <a:gd name="adj2" fmla="val 465342"/>
            <a:gd name="adj3" fmla="val 2009044"/>
            <a:gd name="adj4" fmla="val 1716988"/>
            <a:gd name="adj5" fmla="val 8052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3B5D1-62E8-4CBB-9539-C37D2ADBC484}">
      <dsp:nvSpPr>
        <dsp:cNvPr id="0" name=""/>
        <dsp:cNvSpPr/>
      </dsp:nvSpPr>
      <dsp:spPr>
        <a:xfrm>
          <a:off x="1256423" y="2794238"/>
          <a:ext cx="1800390" cy="1502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b="1" kern="1200" dirty="0" smtClean="0"/>
            <a:t>Observationer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0" kern="1200" dirty="0" smtClean="0"/>
            <a:t>Multiple metoder og analyse af C, M, O</a:t>
          </a:r>
          <a:endParaRPr lang="da-DK" sz="1400" b="0" kern="1200" dirty="0"/>
        </a:p>
      </dsp:txBody>
      <dsp:txXfrm>
        <a:off x="1256423" y="2794238"/>
        <a:ext cx="1800390" cy="1502491"/>
      </dsp:txXfrm>
    </dsp:sp>
    <dsp:sp modelId="{D36A573A-E744-4838-A649-BC3B7E1EBE56}">
      <dsp:nvSpPr>
        <dsp:cNvPr id="0" name=""/>
        <dsp:cNvSpPr/>
      </dsp:nvSpPr>
      <dsp:spPr>
        <a:xfrm>
          <a:off x="305837" y="-277203"/>
          <a:ext cx="4244981" cy="4244981"/>
        </a:xfrm>
        <a:prstGeom prst="circularArrow">
          <a:avLst>
            <a:gd name="adj1" fmla="val 6902"/>
            <a:gd name="adj2" fmla="val 465342"/>
            <a:gd name="adj3" fmla="val 8232181"/>
            <a:gd name="adj4" fmla="val 7828979"/>
            <a:gd name="adj5" fmla="val 8052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A2C46-CF0A-444A-9231-958804F0C8F9}">
      <dsp:nvSpPr>
        <dsp:cNvPr id="0" name=""/>
        <dsp:cNvSpPr/>
      </dsp:nvSpPr>
      <dsp:spPr>
        <a:xfrm>
          <a:off x="0" y="1379217"/>
          <a:ext cx="1502491" cy="1502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b="1" kern="1200" dirty="0" smtClean="0"/>
            <a:t>Program-specifikationer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0" kern="1200" dirty="0" smtClean="0"/>
            <a:t>Hvad virker for hvem, under hvilke omstændigheder</a:t>
          </a:r>
          <a:endParaRPr lang="da-DK" sz="1400" b="0" kern="1200" dirty="0"/>
        </a:p>
      </dsp:txBody>
      <dsp:txXfrm>
        <a:off x="0" y="1379217"/>
        <a:ext cx="1502491" cy="1502491"/>
      </dsp:txXfrm>
    </dsp:sp>
    <dsp:sp modelId="{D53478E4-775E-499A-9A42-03719118CE05}">
      <dsp:nvSpPr>
        <dsp:cNvPr id="0" name=""/>
        <dsp:cNvSpPr/>
      </dsp:nvSpPr>
      <dsp:spPr>
        <a:xfrm>
          <a:off x="326445" y="332185"/>
          <a:ext cx="4244981" cy="4189584"/>
        </a:xfrm>
        <a:prstGeom prst="circularArrow">
          <a:avLst>
            <a:gd name="adj1" fmla="val 6902"/>
            <a:gd name="adj2" fmla="val 465342"/>
            <a:gd name="adj3" fmla="val 13596391"/>
            <a:gd name="adj4" fmla="val 12938166"/>
            <a:gd name="adj5" fmla="val 8052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F3D496-D5FE-42C8-8497-40360207605E}">
      <dsp:nvSpPr>
        <dsp:cNvPr id="0" name=""/>
        <dsp:cNvSpPr/>
      </dsp:nvSpPr>
      <dsp:spPr>
        <a:xfrm>
          <a:off x="23664" y="1599951"/>
          <a:ext cx="2175867" cy="87034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Under hvilke omstændigheder?</a:t>
          </a:r>
          <a:endParaRPr lang="da-DK" sz="1300" kern="1200" dirty="0"/>
        </a:p>
      </dsp:txBody>
      <dsp:txXfrm>
        <a:off x="23664" y="1599951"/>
        <a:ext cx="2175867" cy="870346"/>
      </dsp:txXfrm>
    </dsp:sp>
    <dsp:sp modelId="{0945FFE4-65C6-457C-BC59-DAAE790723B3}">
      <dsp:nvSpPr>
        <dsp:cNvPr id="0" name=""/>
        <dsp:cNvSpPr/>
      </dsp:nvSpPr>
      <dsp:spPr>
        <a:xfrm>
          <a:off x="1960066" y="1596826"/>
          <a:ext cx="2175867" cy="870346"/>
        </a:xfrm>
        <a:prstGeom prst="chevron">
          <a:avLst/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Hvorfor?</a:t>
          </a:r>
          <a:endParaRPr lang="da-DK" sz="1300" kern="1200" dirty="0"/>
        </a:p>
      </dsp:txBody>
      <dsp:txXfrm>
        <a:off x="1960066" y="1596826"/>
        <a:ext cx="2175867" cy="870346"/>
      </dsp:txXfrm>
    </dsp:sp>
    <dsp:sp modelId="{02643CA3-77A7-4929-BDBA-ED4FFF71E6F3}">
      <dsp:nvSpPr>
        <dsp:cNvPr id="0" name=""/>
        <dsp:cNvSpPr/>
      </dsp:nvSpPr>
      <dsp:spPr>
        <a:xfrm>
          <a:off x="3918346" y="1596826"/>
          <a:ext cx="2175867" cy="870346"/>
        </a:xfrm>
        <a:prstGeom prst="chevron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Hvad virker?</a:t>
          </a:r>
          <a:endParaRPr lang="da-DK" sz="1300" kern="1200" dirty="0"/>
        </a:p>
      </dsp:txBody>
      <dsp:txXfrm>
        <a:off x="3918346" y="1596826"/>
        <a:ext cx="2175867" cy="87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22" cy="49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defTabSz="913530">
              <a:defRPr sz="1200"/>
            </a:lvl1pPr>
          </a:lstStyle>
          <a:p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178" y="0"/>
            <a:ext cx="2945322" cy="49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defTabSz="913530">
              <a:defRPr sz="1200"/>
            </a:lvl1pPr>
          </a:lstStyle>
          <a:p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10077"/>
            <a:ext cx="2945322" cy="49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defTabSz="913530">
              <a:defRPr sz="1200"/>
            </a:lvl1pPr>
          </a:lstStyle>
          <a:p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178" y="9410077"/>
            <a:ext cx="2945322" cy="49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defTabSz="913530">
              <a:defRPr sz="1200"/>
            </a:lvl1pPr>
          </a:lstStyle>
          <a:p>
            <a:fld id="{1A4BD37A-150A-45D3-9C21-5B77A662B495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22" cy="49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defTabSz="913530">
              <a:defRPr sz="1200"/>
            </a:lvl1pPr>
          </a:lstStyle>
          <a:p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178" y="0"/>
            <a:ext cx="2945322" cy="49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defTabSz="913530">
              <a:defRPr sz="1200"/>
            </a:lvl1pPr>
          </a:lstStyle>
          <a:p>
            <a:endParaRPr lang="da-DK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972" y="4705039"/>
            <a:ext cx="4980556" cy="445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0077"/>
            <a:ext cx="2945322" cy="49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defTabSz="913530">
              <a:defRPr sz="1200"/>
            </a:lvl1pPr>
          </a:lstStyle>
          <a:p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178" y="9410077"/>
            <a:ext cx="2945322" cy="49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defTabSz="913530">
              <a:defRPr sz="1200"/>
            </a:lvl1pPr>
          </a:lstStyle>
          <a:p>
            <a:fld id="{DF362BD6-901A-4971-9047-D69FB9D3393C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FAAB08-7615-4716-A524-D6DCDE0FA8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New Insight - Noter til præsentation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751CA04-9ACC-4DAD-B485-423210FB9949}" type="datetime2">
              <a:rPr lang="da-DK"/>
              <a:pPr/>
              <a:t>26. april 2012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BF7A8-34E9-44C3-8158-4CEFAE8628CD}" type="slidenum">
              <a:rPr lang="en-US"/>
              <a:pPr/>
              <a:t>14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1363"/>
            <a:ext cx="4956175" cy="3716337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133" y="4706658"/>
            <a:ext cx="5436235" cy="4457937"/>
          </a:xfrm>
        </p:spPr>
        <p:txBody>
          <a:bodyPr/>
          <a:lstStyle/>
          <a:p>
            <a:pPr marL="228257" indent="-228257"/>
            <a:r>
              <a:rPr lang="da-DK" sz="1400" b="1" dirty="0"/>
              <a:t>Stil evalueringsspørgsmålet </a:t>
            </a:r>
          </a:p>
          <a:p>
            <a:pPr marL="228257" indent="-228257">
              <a:buFontTx/>
              <a:buChar char="•"/>
            </a:pPr>
            <a:r>
              <a:rPr lang="da-DK" sz="1400" dirty="0"/>
              <a:t>beskriv hvad der undersøges –evt. hypoteser der skal testes. </a:t>
            </a:r>
          </a:p>
          <a:p>
            <a:pPr marL="228257" indent="-228257">
              <a:buFontTx/>
              <a:buChar char="•"/>
            </a:pPr>
            <a:r>
              <a:rPr lang="da-DK" sz="1400" dirty="0"/>
              <a:t>Typisk: ”for hvem en given aktiveringsindsats virker succesfuld, hvordan og under hvilke betingelser.” </a:t>
            </a:r>
          </a:p>
          <a:p>
            <a:pPr marL="228257" indent="-228257"/>
            <a:r>
              <a:rPr lang="da-DK" sz="1400" b="1" dirty="0"/>
              <a:t>Udarbejd programteori for indsatsen</a:t>
            </a:r>
            <a:r>
              <a:rPr lang="da-DK" sz="1400" dirty="0"/>
              <a:t> </a:t>
            </a:r>
          </a:p>
          <a:p>
            <a:pPr marL="228257" indent="-228257">
              <a:buFontTx/>
              <a:buChar char="•"/>
            </a:pPr>
            <a:r>
              <a:rPr lang="da-DK" sz="1400" dirty="0"/>
              <a:t>Illustrere den, så det fremgår, hvad der forbinder indsatsen med resultaterne - hvilke virkemidler der er centrale </a:t>
            </a:r>
          </a:p>
          <a:p>
            <a:pPr marL="228257" indent="-228257">
              <a:buFontTx/>
              <a:buChar char="•"/>
            </a:pPr>
            <a:r>
              <a:rPr lang="da-DK" sz="1400" dirty="0"/>
              <a:t>Forelægges/kvalificeres af leder/medarbejdere, der er ansvarlige for den indsats, der evalueres</a:t>
            </a:r>
          </a:p>
          <a:p>
            <a:pPr marL="228257" indent="-228257"/>
            <a:r>
              <a:rPr lang="da-DK" sz="1400" b="1" dirty="0"/>
              <a:t>Fokusér evaluering – find fokuspunkter</a:t>
            </a:r>
            <a:r>
              <a:rPr lang="da-DK" sz="1400" dirty="0"/>
              <a:t> </a:t>
            </a:r>
          </a:p>
          <a:p>
            <a:pPr marL="228257" indent="-228257">
              <a:buFontTx/>
              <a:buChar char="•"/>
            </a:pPr>
            <a:r>
              <a:rPr lang="da-DK" sz="1400" dirty="0"/>
              <a:t>Som stemmer overens med det evalueringsspørgsmål, der er stillet </a:t>
            </a:r>
          </a:p>
          <a:p>
            <a:pPr marL="228257" indent="-228257"/>
            <a:r>
              <a:rPr lang="da-DK" sz="1400" b="1" dirty="0"/>
              <a:t>Find indikatorer</a:t>
            </a:r>
            <a:r>
              <a:rPr lang="da-DK" sz="1400" dirty="0"/>
              <a:t> </a:t>
            </a:r>
          </a:p>
          <a:p>
            <a:pPr marL="228257" indent="-228257">
              <a:buFontTx/>
              <a:buChar char="•"/>
            </a:pPr>
            <a:r>
              <a:rPr lang="da-DK" sz="1400" dirty="0"/>
              <a:t>for de elementer i programteorien, der skal evalueres</a:t>
            </a:r>
          </a:p>
          <a:p>
            <a:pPr marL="228257" indent="-228257"/>
            <a:r>
              <a:rPr lang="da-DK" sz="1400" b="1" dirty="0"/>
              <a:t>Udvælg dataindsamlingsmetoder og -kilder</a:t>
            </a:r>
            <a:r>
              <a:rPr lang="da-DK" sz="1400" dirty="0"/>
              <a:t> </a:t>
            </a:r>
          </a:p>
          <a:p>
            <a:pPr marL="228257" indent="-228257">
              <a:buFontTx/>
              <a:buChar char="•"/>
            </a:pPr>
            <a:r>
              <a:rPr lang="da-DK" sz="1400" dirty="0"/>
              <a:t>Kigger både på hvad der er tilgængeligt og hvad der selvstændigt skal indsamles, og hvordan.</a:t>
            </a:r>
          </a:p>
          <a:p>
            <a:pPr marL="228257" indent="-228257"/>
            <a:r>
              <a:rPr lang="da-DK" sz="1400" b="1" dirty="0"/>
              <a:t>Tilrettelæg virkningsevaluering</a:t>
            </a:r>
            <a:r>
              <a:rPr lang="da-DK" sz="1400" dirty="0"/>
              <a:t> </a:t>
            </a:r>
          </a:p>
          <a:p>
            <a:pPr marL="228257" indent="-228257">
              <a:buFontTx/>
              <a:buChar char="•"/>
            </a:pPr>
            <a:r>
              <a:rPr lang="da-DK" sz="1400" dirty="0"/>
              <a:t>Udarbejd oversigt over dataindsamling – herunder tidsplan </a:t>
            </a:r>
          </a:p>
          <a:p>
            <a:pPr marL="228257" indent="-228257"/>
            <a:r>
              <a:rPr lang="da-DK" sz="1400" b="1" dirty="0"/>
              <a:t>Gennemfør virkningsevaluering og uddrag læring</a:t>
            </a:r>
            <a:endParaRPr lang="da-DK" sz="1400" dirty="0"/>
          </a:p>
          <a:p>
            <a:pPr marL="228257" indent="-228257">
              <a:buFontTx/>
              <a:buChar char="•"/>
            </a:pPr>
            <a:r>
              <a:rPr lang="da-DK" sz="1400" dirty="0"/>
              <a:t>Afdæk om programteorien holder + u</a:t>
            </a:r>
            <a:r>
              <a:rPr lang="nb-NO" sz="1400" dirty="0"/>
              <a:t>ddrag hvilken læring evaluering har tilført</a:t>
            </a:r>
            <a:r>
              <a:rPr lang="da-DK" sz="1400" dirty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" name="Rectangle 30"/>
          <p:cNvSpPr>
            <a:spLocks noChangeArrowheads="1"/>
          </p:cNvSpPr>
          <p:nvPr userDrawn="1"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546F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a-DK" sz="2400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1219200" y="12954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46038" rIns="72000" bIns="46038" anchor="ctr"/>
          <a:lstStyle/>
          <a:p>
            <a:r>
              <a:rPr lang="da-DK" sz="2000">
                <a:solidFill>
                  <a:srgbClr val="4B677A"/>
                </a:solidFill>
                <a:latin typeface="Gill Sans MT" pitchFamily="34" charset="0"/>
              </a:rPr>
              <a:t>Click to edit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1219200" y="2133600"/>
            <a:ext cx="7467600" cy="396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0" rIns="72000"/>
          <a:lstStyle/>
          <a:p>
            <a:pPr eaLnBrk="0" hangingPunct="0"/>
            <a:r>
              <a:rPr lang="da-DK" sz="1800" b="0">
                <a:latin typeface="Gill Sans MT" pitchFamily="34" charset="0"/>
                <a:cs typeface="Times New Roman" pitchFamily="18" charset="0"/>
              </a:rPr>
              <a:t>Click to edit</a:t>
            </a:r>
          </a:p>
          <a:p>
            <a:pPr eaLnBrk="0" hangingPunct="0"/>
            <a:r>
              <a:rPr lang="da-DK" sz="1800" b="0">
                <a:latin typeface="Gill Sans MT" pitchFamily="34" charset="0"/>
                <a:cs typeface="Times New Roman" pitchFamily="18" charset="0"/>
              </a:rPr>
              <a:t>Second level</a:t>
            </a:r>
          </a:p>
          <a:p>
            <a:pPr eaLnBrk="0" hangingPunct="0"/>
            <a:r>
              <a:rPr lang="da-DK" sz="1800" b="0">
                <a:latin typeface="Gill Sans MT" pitchFamily="34" charset="0"/>
                <a:cs typeface="Times New Roman" pitchFamily="18" charset="0"/>
              </a:rPr>
              <a:t>Third level</a:t>
            </a:r>
          </a:p>
          <a:p>
            <a:pPr eaLnBrk="0" hangingPunct="0"/>
            <a:r>
              <a:rPr lang="da-DK" sz="1800" b="0">
                <a:latin typeface="Gill Sans MT" pitchFamily="34" charset="0"/>
                <a:cs typeface="Times New Roman" pitchFamily="18" charset="0"/>
              </a:rPr>
              <a:t>Fourth level</a:t>
            </a:r>
          </a:p>
          <a:p>
            <a:pPr eaLnBrk="0" hangingPunct="0"/>
            <a:r>
              <a:rPr lang="da-DK" sz="1800" b="0">
                <a:latin typeface="Gill Sans MT" pitchFamily="34" charset="0"/>
                <a:cs typeface="Times New Roman" pitchFamily="18" charset="0"/>
              </a:rPr>
              <a:t>Fifth level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32575" y="1066800"/>
            <a:ext cx="2054225" cy="50292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68313" y="1066800"/>
            <a:ext cx="6011862" cy="50292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066800"/>
            <a:ext cx="8218487" cy="6858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68313" y="2133600"/>
            <a:ext cx="4027487" cy="3962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27488" cy="3962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36670-34D6-44D8-A37C-E7598877817C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87B96-BF40-4C7E-9F8C-1538C75A28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8313" y="2133600"/>
            <a:ext cx="402748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274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1" name="Picture 39" descr="powerhead40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669088"/>
            <a:ext cx="9144000" cy="188912"/>
          </a:xfrm>
          <a:prstGeom prst="rect">
            <a:avLst/>
          </a:prstGeom>
          <a:solidFill>
            <a:srgbClr val="142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a-DK" sz="240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66800"/>
            <a:ext cx="82184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6038" rIns="72000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133600"/>
            <a:ext cx="8207375" cy="396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36000" tIns="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graphicFrame>
        <p:nvGraphicFramePr>
          <p:cNvPr id="3109" name="Object 37"/>
          <p:cNvGraphicFramePr>
            <a:graphicFrameLocks noChangeAspect="1"/>
          </p:cNvGraphicFramePr>
          <p:nvPr/>
        </p:nvGraphicFramePr>
        <p:xfrm>
          <a:off x="468313" y="334963"/>
          <a:ext cx="1727200" cy="315912"/>
        </p:xfrm>
        <a:graphic>
          <a:graphicData uri="http://schemas.openxmlformats.org/presentationml/2006/ole">
            <p:oleObj spid="_x0000_s3109" name="Image" r:id="rId17" imgW="2133424" imgH="389881" progId="">
              <p:embed/>
            </p:oleObj>
          </a:graphicData>
        </a:graphic>
      </p:graphicFrame>
      <p:graphicFrame>
        <p:nvGraphicFramePr>
          <p:cNvPr id="3110" name="Object 38"/>
          <p:cNvGraphicFramePr>
            <a:graphicFrameLocks noChangeAspect="1"/>
          </p:cNvGraphicFramePr>
          <p:nvPr/>
        </p:nvGraphicFramePr>
        <p:xfrm>
          <a:off x="8101013" y="549275"/>
          <a:ext cx="963612" cy="88900"/>
        </p:xfrm>
        <a:graphic>
          <a:graphicData uri="http://schemas.openxmlformats.org/presentationml/2006/ole">
            <p:oleObj spid="_x0000_s3110" name="Image" r:id="rId18" imgW="963007" imgH="88198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rgbClr val="4B677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rgbClr val="4B677A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rgbClr val="4B677A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rgbClr val="4B677A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rgbClr val="4B677A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4B677A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4B677A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4B677A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4B677A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hyperlink" Target="mailto:thomas@dps.aau.dk" TargetMode="External"/><Relationship Id="rId4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mailto:thomas@dps.aau.dk" TargetMode="External"/><Relationship Id="rId5" Type="http://schemas.openxmlformats.org/officeDocument/2006/relationships/hyperlink" Target="mailto:ch@newinsight.dk" TargetMode="Externa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79" name="Picture 23" descr="fib15_16 copy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</p:spPr>
      </p:pic>
      <p:graphicFrame>
        <p:nvGraphicFramePr>
          <p:cNvPr id="147480" name="Object 24"/>
          <p:cNvGraphicFramePr>
            <a:graphicFrameLocks noChangeAspect="1"/>
          </p:cNvGraphicFramePr>
          <p:nvPr/>
        </p:nvGraphicFramePr>
        <p:xfrm>
          <a:off x="468313" y="334963"/>
          <a:ext cx="1727200" cy="315912"/>
        </p:xfrm>
        <a:graphic>
          <a:graphicData uri="http://schemas.openxmlformats.org/presentationml/2006/ole">
            <p:oleObj spid="_x0000_s147480" name="Image" r:id="rId4" imgW="2133424" imgH="389881" progId="">
              <p:embed/>
            </p:oleObj>
          </a:graphicData>
        </a:graphic>
      </p:graphicFrame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323850" y="3500438"/>
            <a:ext cx="8352606" cy="22489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da-DK" b="0" dirty="0" smtClean="0">
                <a:solidFill>
                  <a:schemeClr val="bg1"/>
                </a:solidFill>
                <a:latin typeface="Gill Sans MT" pitchFamily="34" charset="0"/>
              </a:rPr>
              <a:t>Thomas Bredgaard, Lektor, </a:t>
            </a:r>
            <a:r>
              <a:rPr lang="da-DK" b="0" dirty="0" err="1" smtClean="0">
                <a:solidFill>
                  <a:schemeClr val="bg1"/>
                </a:solidFill>
                <a:latin typeface="Gill Sans MT" pitchFamily="34" charset="0"/>
              </a:rPr>
              <a:t>P.hd</a:t>
            </a:r>
            <a:r>
              <a:rPr lang="da-DK" b="0" dirty="0" smtClean="0">
                <a:solidFill>
                  <a:schemeClr val="bg1"/>
                </a:solidFill>
                <a:latin typeface="Gill Sans MT" pitchFamily="34" charset="0"/>
              </a:rPr>
              <a:t>.</a:t>
            </a:r>
          </a:p>
          <a:p>
            <a:r>
              <a:rPr lang="da-DK" b="0" dirty="0" err="1" smtClean="0">
                <a:solidFill>
                  <a:schemeClr val="bg1"/>
                </a:solidFill>
                <a:latin typeface="Gill Sans MT" pitchFamily="34" charset="0"/>
                <a:hlinkClick r:id="rId5"/>
              </a:rPr>
              <a:t>thomas@dps.aau.dk</a:t>
            </a:r>
            <a:endParaRPr lang="da-DK" b="0" dirty="0" smtClean="0">
              <a:solidFill>
                <a:schemeClr val="bg1"/>
              </a:solidFill>
              <a:latin typeface="Gill Sans MT" pitchFamily="34" charset="0"/>
            </a:endParaRPr>
          </a:p>
          <a:p>
            <a:endParaRPr lang="da-DK" b="0" dirty="0" smtClean="0">
              <a:solidFill>
                <a:schemeClr val="bg1"/>
              </a:solidFill>
              <a:latin typeface="Gill Sans MT" pitchFamily="34" charset="0"/>
            </a:endParaRPr>
          </a:p>
          <a:p>
            <a:endParaRPr lang="da-DK" b="0" dirty="0" smtClean="0">
              <a:solidFill>
                <a:schemeClr val="bg1"/>
              </a:solidFill>
              <a:latin typeface="Gill Sans MT" pitchFamily="34" charset="0"/>
            </a:endParaRPr>
          </a:p>
          <a:p>
            <a:r>
              <a:rPr lang="da-DK" b="0" dirty="0" smtClean="0">
                <a:solidFill>
                  <a:schemeClr val="bg1"/>
                </a:solidFill>
                <a:latin typeface="Gill Sans MT" pitchFamily="34" charset="0"/>
              </a:rPr>
              <a:t>Daghøjskoleforeningen, 24 april 2012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467544" y="1484784"/>
            <a:ext cx="8352606" cy="71006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da-DK" sz="4000" b="0" dirty="0" smtClean="0">
                <a:solidFill>
                  <a:schemeClr val="bg1"/>
                </a:solidFill>
                <a:latin typeface="Gill Sans MT" pitchFamily="34" charset="0"/>
              </a:rPr>
              <a:t>Hvad virker i aktiveringsindsatsen?</a:t>
            </a:r>
            <a:endParaRPr lang="da-DK" sz="4000" b="0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Konstruktion af en programteori</a:t>
            </a:r>
            <a:endParaRPr lang="da-DK" dirty="0"/>
          </a:p>
        </p:txBody>
      </p:sp>
      <p:sp>
        <p:nvSpPr>
          <p:cNvPr id="160" name="AutoShape 5"/>
          <p:cNvSpPr>
            <a:spLocks noChangeArrowheads="1"/>
          </p:cNvSpPr>
          <p:nvPr/>
        </p:nvSpPr>
        <p:spPr bwMode="auto">
          <a:xfrm>
            <a:off x="721572" y="2334817"/>
            <a:ext cx="1262910" cy="5048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dirty="0">
                <a:latin typeface="Arial" pitchFamily="34" charset="0"/>
                <a:cs typeface="Arial" pitchFamily="34" charset="0"/>
              </a:rPr>
              <a:t>Målgruppe</a:t>
            </a:r>
          </a:p>
        </p:txBody>
      </p:sp>
      <p:sp>
        <p:nvSpPr>
          <p:cNvPr id="161" name="AutoShape 6"/>
          <p:cNvSpPr>
            <a:spLocks noChangeArrowheads="1"/>
          </p:cNvSpPr>
          <p:nvPr/>
        </p:nvSpPr>
        <p:spPr bwMode="auto">
          <a:xfrm>
            <a:off x="2117420" y="2334817"/>
            <a:ext cx="1262910" cy="5048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Aktiviteter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(indsatsen)</a:t>
            </a:r>
            <a:endParaRPr lang="da-DK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AutoShape 6"/>
          <p:cNvSpPr>
            <a:spLocks noChangeArrowheads="1"/>
          </p:cNvSpPr>
          <p:nvPr/>
        </p:nvSpPr>
        <p:spPr bwMode="auto">
          <a:xfrm>
            <a:off x="3646205" y="2334817"/>
            <a:ext cx="1395847" cy="5048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Virksomme </a:t>
            </a:r>
          </a:p>
          <a:p>
            <a:pPr algn="ctr">
              <a:buNone/>
            </a:pPr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mekanismer</a:t>
            </a:r>
            <a:endParaRPr lang="da-DK" sz="1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AutoShape 7"/>
          <p:cNvSpPr>
            <a:spLocks noChangeArrowheads="1"/>
          </p:cNvSpPr>
          <p:nvPr/>
        </p:nvSpPr>
        <p:spPr bwMode="auto">
          <a:xfrm>
            <a:off x="5241460" y="2334817"/>
            <a:ext cx="1329378" cy="5048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dirty="0">
                <a:latin typeface="Arial" pitchFamily="34" charset="0"/>
                <a:cs typeface="Arial" pitchFamily="34" charset="0"/>
              </a:rPr>
              <a:t>Delmål</a:t>
            </a:r>
          </a:p>
        </p:txBody>
      </p:sp>
      <p:sp>
        <p:nvSpPr>
          <p:cNvPr id="164" name="AutoShape 7"/>
          <p:cNvSpPr>
            <a:spLocks noChangeArrowheads="1"/>
          </p:cNvSpPr>
          <p:nvPr/>
        </p:nvSpPr>
        <p:spPr bwMode="auto">
          <a:xfrm>
            <a:off x="6836713" y="2334817"/>
            <a:ext cx="1196441" cy="50482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a-DK" sz="1000" b="1">
                <a:latin typeface="Arial" pitchFamily="34" charset="0"/>
                <a:cs typeface="Arial" pitchFamily="34" charset="0"/>
              </a:rPr>
              <a:t>Slutmål</a:t>
            </a:r>
          </a:p>
        </p:txBody>
      </p:sp>
      <p:sp>
        <p:nvSpPr>
          <p:cNvPr id="165" name="AutoShape 5"/>
          <p:cNvSpPr>
            <a:spLocks noChangeArrowheads="1"/>
          </p:cNvSpPr>
          <p:nvPr/>
        </p:nvSpPr>
        <p:spPr bwMode="auto">
          <a:xfrm>
            <a:off x="721572" y="2982888"/>
            <a:ext cx="1262910" cy="3096344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Hvem gælder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indsatsen for?</a:t>
            </a:r>
            <a:endParaRPr lang="da-DK" sz="10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a-DK" sz="10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Hvilke kendetegn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har målgruppen?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a-DK" sz="10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Hvilke udfordringer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og barrierer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har målgruppen?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a-DK" sz="10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Er der forskellige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delmålgrupper?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a-DK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AutoShape 6"/>
          <p:cNvSpPr>
            <a:spLocks noChangeArrowheads="1"/>
          </p:cNvSpPr>
          <p:nvPr/>
        </p:nvSpPr>
        <p:spPr bwMode="auto">
          <a:xfrm>
            <a:off x="2117420" y="2982888"/>
            <a:ext cx="1262910" cy="3096344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Hvilke formål med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indsatsen?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a-DK" sz="10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Hvilke er 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væsentligste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aktiviteter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i indsatsen?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a-DK" sz="10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Hvorfor er 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væsentlige?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a-DK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Hvilke metoder og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tilgange benyttes?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AutoShape 7"/>
          <p:cNvSpPr>
            <a:spLocks noChangeArrowheads="1"/>
          </p:cNvSpPr>
          <p:nvPr/>
        </p:nvSpPr>
        <p:spPr bwMode="auto">
          <a:xfrm>
            <a:off x="6836713" y="3702968"/>
            <a:ext cx="1196441" cy="2304256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da-DK" sz="10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Hvilke resultater er</a:t>
            </a:r>
          </a:p>
          <a:p>
            <a:pPr algn="ctr">
              <a:buNone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opnået på længere</a:t>
            </a:r>
          </a:p>
          <a:p>
            <a:pPr algn="ctr">
              <a:buNone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sigt?</a:t>
            </a:r>
          </a:p>
          <a:p>
            <a:pPr algn="ctr">
              <a:buNone/>
            </a:pPr>
            <a:endParaRPr lang="da-DK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AutoShape 7"/>
          <p:cNvSpPr>
            <a:spLocks noChangeArrowheads="1"/>
          </p:cNvSpPr>
          <p:nvPr/>
        </p:nvSpPr>
        <p:spPr bwMode="auto">
          <a:xfrm>
            <a:off x="5241460" y="3702968"/>
            <a:ext cx="1329378" cy="237626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Hvilke delmål 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forudsætninger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for at nå slutmålene?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a-DK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Hvilke resultater 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opnået på kort og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mellemlangt sigt?</a:t>
            </a:r>
            <a:endParaRPr lang="da-DK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AutoShape 7"/>
          <p:cNvSpPr>
            <a:spLocks noChangeArrowheads="1"/>
          </p:cNvSpPr>
          <p:nvPr/>
        </p:nvSpPr>
        <p:spPr bwMode="auto">
          <a:xfrm>
            <a:off x="5241459" y="2982889"/>
            <a:ext cx="2791695" cy="5048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a-DK" sz="1000" b="1" dirty="0" smtClean="0">
                <a:latin typeface="Arial" pitchFamily="34" charset="0"/>
                <a:cs typeface="Arial" pitchFamily="34" charset="0"/>
              </a:rPr>
              <a:t>Hvad er de(t) realistiske </a:t>
            </a:r>
          </a:p>
          <a:p>
            <a:pPr algn="ctr">
              <a:buNone/>
            </a:pPr>
            <a:r>
              <a:rPr lang="da-DK" sz="1000" b="1" dirty="0" smtClean="0">
                <a:latin typeface="Arial" pitchFamily="34" charset="0"/>
                <a:cs typeface="Arial" pitchFamily="34" charset="0"/>
              </a:rPr>
              <a:t>succesmål for indsatsen?</a:t>
            </a:r>
          </a:p>
        </p:txBody>
      </p:sp>
      <p:sp>
        <p:nvSpPr>
          <p:cNvPr id="171" name="AutoShape 6"/>
          <p:cNvSpPr>
            <a:spLocks noChangeArrowheads="1"/>
          </p:cNvSpPr>
          <p:nvPr/>
        </p:nvSpPr>
        <p:spPr bwMode="auto">
          <a:xfrm>
            <a:off x="3646205" y="2982888"/>
            <a:ext cx="1395847" cy="309634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Hvilke faktorer er </a:t>
            </a:r>
          </a:p>
          <a:p>
            <a:pPr algn="ctr">
              <a:buNone/>
            </a:pPr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afgørende for </a:t>
            </a:r>
          </a:p>
          <a:p>
            <a:pPr algn="ctr">
              <a:buNone/>
            </a:pPr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succes/fiasko?</a:t>
            </a:r>
          </a:p>
          <a:p>
            <a:pPr algn="ctr">
              <a:buNone/>
            </a:pPr>
            <a:endParaRPr lang="da-DK" sz="1000" b="1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Hvorfor og hvordan </a:t>
            </a:r>
          </a:p>
          <a:p>
            <a:pPr algn="ctr">
              <a:buNone/>
            </a:pPr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fører en given indsats </a:t>
            </a:r>
          </a:p>
          <a:p>
            <a:pPr algn="ctr">
              <a:buNone/>
            </a:pPr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til et bestemt resultat?</a:t>
            </a:r>
          </a:p>
          <a:p>
            <a:pPr algn="ctr">
              <a:buNone/>
            </a:pPr>
            <a:endParaRPr lang="da-DK" sz="1000" b="1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For hvem virker </a:t>
            </a:r>
          </a:p>
          <a:p>
            <a:pPr algn="ctr">
              <a:buNone/>
            </a:pPr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indsatsen og for hvem </a:t>
            </a:r>
          </a:p>
          <a:p>
            <a:pPr algn="ctr">
              <a:buNone/>
            </a:pPr>
            <a:r>
              <a:rPr lang="da-DK" sz="1000" b="1" i="1" dirty="0" smtClean="0">
                <a:latin typeface="Arial" pitchFamily="34" charset="0"/>
                <a:cs typeface="Arial" pitchFamily="34" charset="0"/>
              </a:rPr>
              <a:t>virker den Ikke?</a:t>
            </a:r>
            <a:endParaRPr lang="da-DK" sz="1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8" grpId="0" animBg="1"/>
      <p:bldP spid="169" grpId="0" animBg="1"/>
      <p:bldP spid="170" grpId="0" animBg="1"/>
      <p:bldP spid="1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69"/>
          <p:cNvGrpSpPr/>
          <p:nvPr/>
        </p:nvGrpSpPr>
        <p:grpSpPr>
          <a:xfrm>
            <a:off x="0" y="0"/>
            <a:ext cx="9144000" cy="6669088"/>
            <a:chOff x="0" y="0"/>
            <a:chExt cx="9144000" cy="6669088"/>
          </a:xfrm>
        </p:grpSpPr>
        <p:grpSp>
          <p:nvGrpSpPr>
            <p:cNvPr id="3" name="Gruppe 64"/>
            <p:cNvGrpSpPr/>
            <p:nvPr/>
          </p:nvGrpSpPr>
          <p:grpSpPr>
            <a:xfrm>
              <a:off x="0" y="0"/>
              <a:ext cx="9144000" cy="6669088"/>
              <a:chOff x="0" y="0"/>
              <a:chExt cx="9144000" cy="6669088"/>
            </a:xfrm>
          </p:grpSpPr>
          <p:sp>
            <p:nvSpPr>
              <p:cNvPr id="2050" name="Tekstboks 7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da-DK" sz="1400" b="1">
                    <a:latin typeface="Arial" pitchFamily="34" charset="0"/>
                    <a:cs typeface="Arial" pitchFamily="34" charset="0"/>
                  </a:rPr>
                  <a:t>Kaffe´ Fair, Aalborg</a:t>
                </a:r>
              </a:p>
            </p:txBody>
          </p:sp>
          <p:sp>
            <p:nvSpPr>
              <p:cNvPr id="2051" name="AutoShape 6"/>
              <p:cNvSpPr>
                <a:spLocks noChangeArrowheads="1"/>
              </p:cNvSpPr>
              <p:nvPr/>
            </p:nvSpPr>
            <p:spPr bwMode="auto">
              <a:xfrm>
                <a:off x="3203575" y="260350"/>
                <a:ext cx="1800225" cy="50482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1100" b="1">
                    <a:latin typeface="Arial" pitchFamily="34" charset="0"/>
                    <a:cs typeface="Arial" pitchFamily="34" charset="0"/>
                  </a:rPr>
                  <a:t>Moderatorer</a:t>
                </a:r>
              </a:p>
              <a:p>
                <a:pPr algn="ctr"/>
                <a:endParaRPr lang="da-DK" sz="1100" b="1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1100" b="1" i="1">
                    <a:latin typeface="Arial" pitchFamily="34" charset="0"/>
                    <a:cs typeface="Arial" pitchFamily="34" charset="0"/>
                  </a:rPr>
                  <a:t>Virksomme mekanismer</a:t>
                </a:r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3348038" y="549275"/>
                <a:ext cx="15113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3" name="AutoShape 7"/>
              <p:cNvSpPr>
                <a:spLocks noChangeArrowheads="1"/>
              </p:cNvSpPr>
              <p:nvPr/>
            </p:nvSpPr>
            <p:spPr bwMode="auto">
              <a:xfrm>
                <a:off x="8027988" y="260350"/>
                <a:ext cx="1008062" cy="504825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1000" b="1">
                    <a:latin typeface="Arial" pitchFamily="34" charset="0"/>
                    <a:cs typeface="Arial" pitchFamily="34" charset="0"/>
                  </a:rPr>
                  <a:t>Slutmål</a:t>
                </a: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107504" y="908050"/>
                <a:ext cx="1152128" cy="576103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a-DK" sz="800" b="1" dirty="0">
                    <a:latin typeface="Arial" pitchFamily="34" charset="0"/>
                    <a:cs typeface="Arial" pitchFamily="34" charset="0"/>
                  </a:rPr>
                  <a:t>Unge kontanthjælps-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a-DK" sz="800" b="1" dirty="0">
                    <a:latin typeface="Arial" pitchFamily="34" charset="0"/>
                    <a:cs typeface="Arial" pitchFamily="34" charset="0"/>
                  </a:rPr>
                  <a:t>modtagere mellem </a:t>
                </a:r>
                <a:endParaRPr lang="da-DK" sz="800" b="1" dirty="0" smtClean="0">
                  <a:latin typeface="Arial" pitchFamily="34" charset="0"/>
                  <a:cs typeface="Arial" pitchFamily="34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a-DK" sz="800" b="1" dirty="0" smtClean="0">
                    <a:latin typeface="Arial" pitchFamily="34" charset="0"/>
                    <a:cs typeface="Arial" pitchFamily="34" charset="0"/>
                  </a:rPr>
                  <a:t>18-30 </a:t>
                </a:r>
                <a:r>
                  <a:rPr lang="da-DK" sz="800" b="1" dirty="0">
                    <a:latin typeface="Arial" pitchFamily="34" charset="0"/>
                    <a:cs typeface="Arial" pitchFamily="34" charset="0"/>
                  </a:rPr>
                  <a:t>år: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800" b="1" dirty="0">
                  <a:latin typeface="Arial" pitchFamily="34" charset="0"/>
                  <a:cs typeface="Arial" pitchFamily="34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Indsatsklare (match 2)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a-DK" sz="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Utilpassede unge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 Socialt og psykisk </a:t>
                </a:r>
                <a:endParaRPr lang="da-DK" sz="800" dirty="0" smtClean="0">
                  <a:latin typeface="Arial" pitchFamily="34" charset="0"/>
                  <a:cs typeface="Arial" pitchFamily="34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a-DK" sz="800" dirty="0" smtClean="0">
                    <a:latin typeface="Arial" pitchFamily="34" charset="0"/>
                    <a:cs typeface="Arial" pitchFamily="34" charset="0"/>
                  </a:rPr>
                  <a:t>sårbare</a:t>
                </a:r>
                <a:endParaRPr lang="da-DK" sz="800" dirty="0">
                  <a:latin typeface="Arial" pitchFamily="34" charset="0"/>
                  <a:cs typeface="Arial" pitchFamily="34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Psykiske diagnoser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 f.eks. (ADHD)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Misbrug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Uafsluttede skole-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 forløb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Kriminel løbebane  </a:t>
                </a:r>
              </a:p>
            </p:txBody>
          </p:sp>
          <p:sp>
            <p:nvSpPr>
              <p:cNvPr id="2055" name="Oval 42"/>
              <p:cNvSpPr>
                <a:spLocks noChangeArrowheads="1"/>
              </p:cNvSpPr>
              <p:nvPr/>
            </p:nvSpPr>
            <p:spPr bwMode="auto">
              <a:xfrm>
                <a:off x="3203575" y="908050"/>
                <a:ext cx="1728788" cy="1512838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 smtClean="0">
                    <a:latin typeface="Arial" pitchFamily="34" charset="0"/>
                    <a:cs typeface="Arial" pitchFamily="34" charset="0"/>
                  </a:rPr>
                  <a:t>Anerkendelse fra</a:t>
                </a:r>
              </a:p>
              <a:p>
                <a:pPr algn="ctr"/>
                <a:r>
                  <a:rPr lang="da-DK" sz="800" dirty="0" smtClean="0">
                    <a:latin typeface="Arial" pitchFamily="34" charset="0"/>
                    <a:cs typeface="Arial" pitchFamily="34" charset="0"/>
                  </a:rPr>
                  <a:t>fagfolk og kunder</a:t>
                </a:r>
                <a:endParaRPr lang="da-DK" sz="800" dirty="0">
                  <a:latin typeface="Arial" pitchFamily="34" charset="0"/>
                  <a:cs typeface="Arial" pitchFamily="34" charset="0"/>
                </a:endParaRP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Reel produktion</a:t>
                </a:r>
              </a:p>
              <a:p>
                <a:pPr algn="ctr"/>
                <a:endParaRPr lang="da-DK" sz="400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da-DK" sz="600" b="1" i="1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da-DK" sz="800" b="1" i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800" b="1" i="1" dirty="0" smtClean="0">
                    <a:latin typeface="Arial" pitchFamily="34" charset="0"/>
                    <a:cs typeface="Arial" pitchFamily="34" charset="0"/>
                  </a:rPr>
                  <a:t>Den </a:t>
                </a:r>
                <a:r>
                  <a:rPr lang="da-DK" sz="800" b="1" i="1" dirty="0">
                    <a:latin typeface="Arial" pitchFamily="34" charset="0"/>
                    <a:cs typeface="Arial" pitchFamily="34" charset="0"/>
                  </a:rPr>
                  <a:t>unge som medarbejder</a:t>
                </a:r>
              </a:p>
              <a:p>
                <a:pPr algn="ctr"/>
                <a:endParaRPr lang="da-DK" sz="8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7" name="Rectangle 82"/>
              <p:cNvSpPr>
                <a:spLocks noChangeArrowheads="1"/>
              </p:cNvSpPr>
              <p:nvPr/>
            </p:nvSpPr>
            <p:spPr bwMode="auto">
              <a:xfrm>
                <a:off x="5148263" y="908050"/>
                <a:ext cx="1655762" cy="936774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Erhvervserfaring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 Oparbejder faglige kvalifikationer </a:t>
                </a:r>
                <a:endParaRPr lang="da-DK" sz="8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800" dirty="0" smtClean="0">
                    <a:latin typeface="Arial" pitchFamily="34" charset="0"/>
                    <a:cs typeface="Arial" pitchFamily="34" charset="0"/>
                  </a:rPr>
                  <a:t>Og erhverver </a:t>
                </a: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kompetencen til at </a:t>
                </a:r>
              </a:p>
              <a:p>
                <a:pPr algn="ctr"/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udføre dem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Den unge tager ejerskab til</a:t>
                </a:r>
              </a:p>
              <a:p>
                <a:pPr algn="ctr"/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arbejdsopgaver</a:t>
                </a:r>
              </a:p>
            </p:txBody>
          </p:sp>
          <p:sp>
            <p:nvSpPr>
              <p:cNvPr id="2058" name="Rectangle 82"/>
              <p:cNvSpPr>
                <a:spLocks noChangeArrowheads="1"/>
              </p:cNvSpPr>
              <p:nvPr/>
            </p:nvSpPr>
            <p:spPr bwMode="auto">
              <a:xfrm>
                <a:off x="5148064" y="1844824"/>
                <a:ext cx="1655762" cy="86518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Styrke personlige og sociale </a:t>
                </a:r>
              </a:p>
              <a:p>
                <a:pPr algn="ctr"/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kompetencer: 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Øge selvtillid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Lære at indgå i et socialt </a:t>
                </a:r>
                <a:endParaRPr lang="da-DK" sz="8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800" dirty="0" smtClean="0">
                    <a:latin typeface="Arial" pitchFamily="34" charset="0"/>
                    <a:cs typeface="Arial" pitchFamily="34" charset="0"/>
                  </a:rPr>
                  <a:t>fællesskab</a:t>
                </a:r>
                <a:endParaRPr lang="da-DK" sz="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9" name="Rectangle 82"/>
              <p:cNvSpPr>
                <a:spLocks noChangeArrowheads="1"/>
              </p:cNvSpPr>
              <p:nvPr/>
            </p:nvSpPr>
            <p:spPr bwMode="auto">
              <a:xfrm>
                <a:off x="5148263" y="2708920"/>
                <a:ext cx="1655762" cy="122413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Hverdagsmestring: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Stabilisere personlige, sociale</a:t>
                </a:r>
              </a:p>
              <a:p>
                <a:pPr algn="ctr"/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og psykiske udfordringer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Faste strukturer og </a:t>
                </a:r>
              </a:p>
              <a:p>
                <a:pPr algn="ctr"/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normalisering af hverdag </a:t>
                </a:r>
              </a:p>
            </p:txBody>
          </p:sp>
          <p:sp>
            <p:nvSpPr>
              <p:cNvPr id="2060" name="Oval 42"/>
              <p:cNvSpPr>
                <a:spLocks noChangeArrowheads="1"/>
              </p:cNvSpPr>
              <p:nvPr/>
            </p:nvSpPr>
            <p:spPr bwMode="auto">
              <a:xfrm>
                <a:off x="8101013" y="3933825"/>
                <a:ext cx="936625" cy="863600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Arial" charset="0"/>
                  <a:buChar char="•"/>
                </a:pPr>
                <a:r>
                  <a:rPr lang="da-DK" sz="800">
                    <a:latin typeface="Arial" pitchFamily="34" charset="0"/>
                    <a:cs typeface="Arial" pitchFamily="34" charset="0"/>
                  </a:rPr>
                  <a:t>Mentorordning </a:t>
                </a:r>
                <a:endParaRPr lang="da-DK" sz="100" b="1" i="1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da-DK" sz="1100" b="1" i="1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800" b="1" i="1">
                    <a:latin typeface="Arial" pitchFamily="34" charset="0"/>
                    <a:cs typeface="Arial" pitchFamily="34" charset="0"/>
                  </a:rPr>
                  <a:t>Fastholdelse</a:t>
                </a:r>
              </a:p>
            </p:txBody>
          </p:sp>
          <p:sp>
            <p:nvSpPr>
              <p:cNvPr id="2061" name="Rectangle 82"/>
              <p:cNvSpPr>
                <a:spLocks noChangeArrowheads="1"/>
              </p:cNvSpPr>
              <p:nvPr/>
            </p:nvSpPr>
            <p:spPr bwMode="auto">
              <a:xfrm>
                <a:off x="5148263" y="6021388"/>
                <a:ext cx="1655762" cy="574675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900" b="1">
                    <a:latin typeface="Arial" pitchFamily="34" charset="0"/>
                    <a:cs typeface="Arial" pitchFamily="34" charset="0"/>
                  </a:rPr>
                  <a:t>Styrke selvtillid og selvværd</a:t>
                </a:r>
              </a:p>
            </p:txBody>
          </p:sp>
          <p:sp>
            <p:nvSpPr>
              <p:cNvPr id="2062" name="Rectangle 82"/>
              <p:cNvSpPr>
                <a:spLocks noChangeArrowheads="1"/>
              </p:cNvSpPr>
              <p:nvPr/>
            </p:nvSpPr>
            <p:spPr bwMode="auto">
              <a:xfrm>
                <a:off x="5148263" y="5084763"/>
                <a:ext cx="1655762" cy="576262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Oparbejde kvalifikationer til at</a:t>
                </a:r>
              </a:p>
              <a:p>
                <a:pPr algn="ctr"/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gennemføre uddannelse </a:t>
                </a:r>
              </a:p>
            </p:txBody>
          </p:sp>
          <p:sp>
            <p:nvSpPr>
              <p:cNvPr id="2063" name="Oval 42"/>
              <p:cNvSpPr>
                <a:spLocks noChangeArrowheads="1"/>
              </p:cNvSpPr>
              <p:nvPr/>
            </p:nvSpPr>
            <p:spPr bwMode="auto">
              <a:xfrm>
                <a:off x="3203848" y="4149080"/>
                <a:ext cx="1728788" cy="647700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Arial" charset="0"/>
                  <a:buChar char="•"/>
                </a:pPr>
                <a:r>
                  <a:rPr lang="da-DK" sz="800">
                    <a:latin typeface="Arial" pitchFamily="34" charset="0"/>
                    <a:cs typeface="Arial" pitchFamily="34" charset="0"/>
                  </a:rPr>
                  <a:t>Forventningsafstemning</a:t>
                </a:r>
              </a:p>
              <a:p>
                <a:pPr algn="ctr"/>
                <a:endParaRPr lang="da-DK" sz="1200" b="1" i="1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800" b="1" i="1">
                    <a:latin typeface="Arial" pitchFamily="34" charset="0"/>
                    <a:cs typeface="Arial" pitchFamily="34" charset="0"/>
                  </a:rPr>
                  <a:t>Motivation for forandring</a:t>
                </a:r>
              </a:p>
            </p:txBody>
          </p:sp>
          <p:sp>
            <p:nvSpPr>
              <p:cNvPr id="2064" name="Rectangle 82"/>
              <p:cNvSpPr>
                <a:spLocks noChangeArrowheads="1"/>
              </p:cNvSpPr>
              <p:nvPr/>
            </p:nvSpPr>
            <p:spPr bwMode="auto">
              <a:xfrm>
                <a:off x="5148263" y="4005263"/>
                <a:ext cx="2736850" cy="86389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Realistisk afklaring af </a:t>
                </a:r>
              </a:p>
              <a:p>
                <a:pPr algn="ctr"/>
                <a:r>
                  <a:rPr lang="da-DK" sz="900" b="1" dirty="0" smtClean="0">
                    <a:latin typeface="Arial" pitchFamily="34" charset="0"/>
                    <a:cs typeface="Arial" pitchFamily="34" charset="0"/>
                  </a:rPr>
                  <a:t>ønsker </a:t>
                </a:r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og muligheder </a:t>
                </a:r>
              </a:p>
              <a:p>
                <a:pPr algn="ctr"/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for uddannelse </a:t>
                </a:r>
              </a:p>
            </p:txBody>
          </p:sp>
          <p:sp>
            <p:nvSpPr>
              <p:cNvPr id="2065" name="Oval 42"/>
              <p:cNvSpPr>
                <a:spLocks noChangeArrowheads="1"/>
              </p:cNvSpPr>
              <p:nvPr/>
            </p:nvSpPr>
            <p:spPr bwMode="auto">
              <a:xfrm>
                <a:off x="3203575" y="5157788"/>
                <a:ext cx="1728788" cy="576262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Alternativ pædagogik</a:t>
                </a:r>
              </a:p>
              <a:p>
                <a:pPr algn="ctr">
                  <a:buFont typeface="Arial" charset="0"/>
                  <a:buChar char="•"/>
                </a:pPr>
                <a:endParaRPr lang="da-DK" sz="100" b="1" i="1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da-DK" sz="1100" b="1" i="1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800" b="1" i="1" dirty="0" smtClean="0">
                    <a:latin typeface="Arial" pitchFamily="34" charset="0"/>
                    <a:cs typeface="Arial" pitchFamily="34" charset="0"/>
                  </a:rPr>
                  <a:t>Succesoplevelse ift. læring</a:t>
                </a:r>
                <a:endParaRPr lang="da-DK" sz="8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6" name="Rectangle 82"/>
              <p:cNvSpPr>
                <a:spLocks noChangeArrowheads="1"/>
              </p:cNvSpPr>
              <p:nvPr/>
            </p:nvSpPr>
            <p:spPr bwMode="auto">
              <a:xfrm>
                <a:off x="7956550" y="3213100"/>
                <a:ext cx="1008063" cy="50482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Ordinær</a:t>
                </a:r>
              </a:p>
              <a:p>
                <a:pPr algn="ctr"/>
                <a:r>
                  <a:rPr lang="da-DK" sz="900" b="1" dirty="0" smtClean="0">
                    <a:latin typeface="Arial" pitchFamily="34" charset="0"/>
                    <a:cs typeface="Arial" pitchFamily="34" charset="0"/>
                  </a:rPr>
                  <a:t>Uddannelse</a:t>
                </a:r>
              </a:p>
              <a:p>
                <a:pPr algn="ctr"/>
                <a:r>
                  <a:rPr lang="da-DK" sz="900" b="1" dirty="0" smtClean="0">
                    <a:latin typeface="Arial" pitchFamily="34" charset="0"/>
                    <a:cs typeface="Arial" pitchFamily="34" charset="0"/>
                  </a:rPr>
                  <a:t>(14 %)</a:t>
                </a:r>
                <a:endParaRPr lang="da-DK" sz="9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7" name="Rectangle 82"/>
              <p:cNvSpPr>
                <a:spLocks noChangeArrowheads="1"/>
              </p:cNvSpPr>
              <p:nvPr/>
            </p:nvSpPr>
            <p:spPr bwMode="auto">
              <a:xfrm>
                <a:off x="8028384" y="5013176"/>
                <a:ext cx="1008062" cy="50482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Ordinær </a:t>
                </a:r>
              </a:p>
              <a:p>
                <a:pPr algn="ctr"/>
                <a:r>
                  <a:rPr lang="da-DK" sz="900" b="1" dirty="0" smtClean="0">
                    <a:latin typeface="Arial" pitchFamily="34" charset="0"/>
                    <a:cs typeface="Arial" pitchFamily="34" charset="0"/>
                  </a:rPr>
                  <a:t>Beskæftigelse</a:t>
                </a:r>
              </a:p>
              <a:p>
                <a:pPr algn="ctr"/>
                <a:r>
                  <a:rPr lang="da-DK" sz="900" b="1" dirty="0" smtClean="0">
                    <a:latin typeface="Arial" pitchFamily="34" charset="0"/>
                    <a:cs typeface="Arial" pitchFamily="34" charset="0"/>
                  </a:rPr>
                  <a:t>(0 %)</a:t>
                </a:r>
                <a:endParaRPr lang="da-DK" sz="9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8" name="Rectangle 82"/>
              <p:cNvSpPr>
                <a:spLocks noChangeArrowheads="1"/>
              </p:cNvSpPr>
              <p:nvPr/>
            </p:nvSpPr>
            <p:spPr bwMode="auto">
              <a:xfrm>
                <a:off x="6948264" y="2492896"/>
                <a:ext cx="865188" cy="792162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900" b="1">
                    <a:latin typeface="Arial" pitchFamily="34" charset="0"/>
                    <a:cs typeface="Arial" pitchFamily="34" charset="0"/>
                  </a:rPr>
                  <a:t>Fokus på </a:t>
                </a:r>
              </a:p>
              <a:p>
                <a:pPr algn="ctr"/>
                <a:r>
                  <a:rPr lang="da-DK" sz="900" b="1">
                    <a:latin typeface="Arial" pitchFamily="34" charset="0"/>
                    <a:cs typeface="Arial" pitchFamily="34" charset="0"/>
                  </a:rPr>
                  <a:t>uddannelse og </a:t>
                </a:r>
              </a:p>
              <a:p>
                <a:pPr algn="ctr"/>
                <a:r>
                  <a:rPr lang="da-DK" sz="900" b="1">
                    <a:latin typeface="Arial" pitchFamily="34" charset="0"/>
                    <a:cs typeface="Arial" pitchFamily="34" charset="0"/>
                  </a:rPr>
                  <a:t>beskæftigelse</a:t>
                </a:r>
              </a:p>
            </p:txBody>
          </p:sp>
          <p:sp>
            <p:nvSpPr>
              <p:cNvPr id="2069" name="AutoShape 5"/>
              <p:cNvSpPr>
                <a:spLocks noChangeArrowheads="1"/>
              </p:cNvSpPr>
              <p:nvPr/>
            </p:nvSpPr>
            <p:spPr bwMode="auto">
              <a:xfrm>
                <a:off x="107950" y="260350"/>
                <a:ext cx="1079500" cy="504825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1000" b="1">
                    <a:latin typeface="Arial" pitchFamily="34" charset="0"/>
                    <a:cs typeface="Arial" pitchFamily="34" charset="0"/>
                  </a:rPr>
                  <a:t>Målgruppe</a:t>
                </a:r>
              </a:p>
            </p:txBody>
          </p:sp>
          <p:sp>
            <p:nvSpPr>
              <p:cNvPr id="2070" name="AutoShape 6"/>
              <p:cNvSpPr>
                <a:spLocks noChangeArrowheads="1"/>
              </p:cNvSpPr>
              <p:nvPr/>
            </p:nvSpPr>
            <p:spPr bwMode="auto">
              <a:xfrm>
                <a:off x="1331913" y="260350"/>
                <a:ext cx="1727200" cy="504825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1000" b="1">
                    <a:latin typeface="Arial" pitchFamily="34" charset="0"/>
                    <a:cs typeface="Arial" pitchFamily="34" charset="0"/>
                  </a:rPr>
                  <a:t>Aktiviteter</a:t>
                </a:r>
              </a:p>
            </p:txBody>
          </p:sp>
          <p:sp>
            <p:nvSpPr>
              <p:cNvPr id="2071" name="AutoShape 7"/>
              <p:cNvSpPr>
                <a:spLocks noChangeArrowheads="1"/>
              </p:cNvSpPr>
              <p:nvPr/>
            </p:nvSpPr>
            <p:spPr bwMode="auto">
              <a:xfrm>
                <a:off x="5148263" y="260350"/>
                <a:ext cx="2736850" cy="504825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1000" b="1">
                    <a:latin typeface="Arial" pitchFamily="34" charset="0"/>
                    <a:cs typeface="Arial" pitchFamily="34" charset="0"/>
                  </a:rPr>
                  <a:t>Delmål</a:t>
                </a:r>
              </a:p>
            </p:txBody>
          </p:sp>
          <p:sp>
            <p:nvSpPr>
              <p:cNvPr id="2072" name="Rectangle 82"/>
              <p:cNvSpPr>
                <a:spLocks noChangeArrowheads="1"/>
              </p:cNvSpPr>
              <p:nvPr/>
            </p:nvSpPr>
            <p:spPr bwMode="auto">
              <a:xfrm>
                <a:off x="1331913" y="908050"/>
                <a:ext cx="1727200" cy="1512888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Tilrettelæggelse </a:t>
                </a:r>
                <a:endParaRPr lang="da-DK" sz="900" b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900" b="1" dirty="0" smtClean="0">
                    <a:latin typeface="Arial" pitchFamily="34" charset="0"/>
                    <a:cs typeface="Arial" pitchFamily="34" charset="0"/>
                  </a:rPr>
                  <a:t>af </a:t>
                </a:r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arbejdsopgaver: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Arbejde i cafeen, kantine  og </a:t>
                </a:r>
              </a:p>
              <a:p>
                <a:pPr algn="ctr"/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baglokale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Uddeling af </a:t>
                </a:r>
                <a:r>
                  <a:rPr lang="da-DK" sz="800" dirty="0" smtClean="0">
                    <a:latin typeface="Arial" pitchFamily="34" charset="0"/>
                    <a:cs typeface="Arial" pitchFamily="34" charset="0"/>
                  </a:rPr>
                  <a:t>kaptajnsroller</a:t>
                </a:r>
                <a:endParaRPr lang="da-DK" sz="800" dirty="0">
                  <a:latin typeface="Arial" pitchFamily="34" charset="0"/>
                  <a:cs typeface="Arial" pitchFamily="34" charset="0"/>
                </a:endParaRP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 smtClean="0">
                    <a:latin typeface="Arial" pitchFamily="34" charset="0"/>
                    <a:cs typeface="Arial" pitchFamily="34" charset="0"/>
                  </a:rPr>
                  <a:t>Selvstyrende </a:t>
                </a: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grupper med 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sidemandsoplæring</a:t>
                </a:r>
              </a:p>
            </p:txBody>
          </p:sp>
          <p:sp>
            <p:nvSpPr>
              <p:cNvPr id="2073" name="Rectangle 82"/>
              <p:cNvSpPr>
                <a:spLocks noChangeArrowheads="1"/>
              </p:cNvSpPr>
              <p:nvPr/>
            </p:nvSpPr>
            <p:spPr bwMode="auto">
              <a:xfrm>
                <a:off x="1331913" y="2564904"/>
                <a:ext cx="1727200" cy="136815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Individuelle samtaler: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Henvisning til misbrugsrådgivning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Henvisning til psykiatrisk udredning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Udrede økonomi og bolig forhold</a:t>
                </a:r>
              </a:p>
            </p:txBody>
          </p:sp>
          <p:sp>
            <p:nvSpPr>
              <p:cNvPr id="2074" name="Rectangle 82"/>
              <p:cNvSpPr>
                <a:spLocks noChangeArrowheads="1"/>
              </p:cNvSpPr>
              <p:nvPr/>
            </p:nvSpPr>
            <p:spPr bwMode="auto">
              <a:xfrm>
                <a:off x="1331640" y="4077072"/>
                <a:ext cx="1727200" cy="8636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900" b="1" dirty="0">
                    <a:latin typeface="Arial" pitchFamily="34" charset="0"/>
                    <a:cs typeface="Arial" pitchFamily="34" charset="0"/>
                  </a:rPr>
                  <a:t>Job og uddannelse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Vejledning  i forhold til job- og </a:t>
                </a:r>
              </a:p>
              <a:p>
                <a:pPr algn="ctr"/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Uddannelsesønsker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Etablering af virksomhedspraktik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Hjælp til opstart på uddannelse</a:t>
                </a:r>
              </a:p>
            </p:txBody>
          </p:sp>
          <p:sp>
            <p:nvSpPr>
              <p:cNvPr id="2075" name="Rectangle 82"/>
              <p:cNvSpPr>
                <a:spLocks noChangeArrowheads="1"/>
              </p:cNvSpPr>
              <p:nvPr/>
            </p:nvSpPr>
            <p:spPr bwMode="auto">
              <a:xfrm>
                <a:off x="1331913" y="5157788"/>
                <a:ext cx="1727200" cy="574675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800" b="1">
                    <a:latin typeface="Arial" pitchFamily="34" charset="0"/>
                    <a:cs typeface="Arial" pitchFamily="34" charset="0"/>
                  </a:rPr>
                  <a:t>FVU undervisning</a:t>
                </a:r>
                <a:endParaRPr lang="da-DK" sz="7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6" name="Rectangle 82"/>
              <p:cNvSpPr>
                <a:spLocks noChangeArrowheads="1"/>
              </p:cNvSpPr>
              <p:nvPr/>
            </p:nvSpPr>
            <p:spPr bwMode="auto">
              <a:xfrm>
                <a:off x="1331913" y="6092825"/>
                <a:ext cx="1727200" cy="576263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800" b="1">
                    <a:latin typeface="Arial" pitchFamily="34" charset="0"/>
                    <a:cs typeface="Arial" pitchFamily="34" charset="0"/>
                  </a:rPr>
                  <a:t>Motion/Fitness </a:t>
                </a:r>
                <a:endParaRPr lang="da-DK" sz="7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77" name="Straight Arrow Connector 104"/>
              <p:cNvCxnSpPr>
                <a:cxnSpLocks noChangeShapeType="1"/>
              </p:cNvCxnSpPr>
              <p:nvPr/>
            </p:nvCxnSpPr>
            <p:spPr bwMode="auto">
              <a:xfrm>
                <a:off x="3059832" y="1844824"/>
                <a:ext cx="2017712" cy="158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080" name="Straight Arrow Connector 114"/>
              <p:cNvCxnSpPr>
                <a:cxnSpLocks noChangeShapeType="1"/>
              </p:cNvCxnSpPr>
              <p:nvPr/>
            </p:nvCxnSpPr>
            <p:spPr bwMode="auto">
              <a:xfrm>
                <a:off x="3059113" y="5516563"/>
                <a:ext cx="2017712" cy="158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081" name="Straight Arrow Connector 116"/>
              <p:cNvCxnSpPr>
                <a:cxnSpLocks noChangeShapeType="1"/>
              </p:cNvCxnSpPr>
              <p:nvPr/>
            </p:nvCxnSpPr>
            <p:spPr bwMode="auto">
              <a:xfrm rot="5400000">
                <a:off x="4068763" y="476250"/>
                <a:ext cx="14446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082" name="Straight Arrow Connector 117"/>
              <p:cNvCxnSpPr>
                <a:cxnSpLocks noChangeShapeType="1"/>
              </p:cNvCxnSpPr>
              <p:nvPr/>
            </p:nvCxnSpPr>
            <p:spPr bwMode="auto">
              <a:xfrm rot="5400000">
                <a:off x="3996506" y="1772246"/>
                <a:ext cx="144463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084" name="Straight Arrow Connector 120"/>
              <p:cNvCxnSpPr>
                <a:cxnSpLocks noChangeShapeType="1"/>
              </p:cNvCxnSpPr>
              <p:nvPr/>
            </p:nvCxnSpPr>
            <p:spPr bwMode="auto">
              <a:xfrm rot="5400000">
                <a:off x="3996507" y="4436541"/>
                <a:ext cx="14446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085" name="Straight Arrow Connector 121"/>
              <p:cNvCxnSpPr>
                <a:cxnSpLocks noChangeShapeType="1"/>
              </p:cNvCxnSpPr>
              <p:nvPr/>
            </p:nvCxnSpPr>
            <p:spPr bwMode="auto">
              <a:xfrm rot="5400000">
                <a:off x="4068763" y="5445125"/>
                <a:ext cx="14446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086" name="Straight Arrow Connector 123"/>
              <p:cNvCxnSpPr>
                <a:cxnSpLocks noChangeShapeType="1"/>
              </p:cNvCxnSpPr>
              <p:nvPr/>
            </p:nvCxnSpPr>
            <p:spPr bwMode="auto">
              <a:xfrm rot="5400000">
                <a:off x="8532812" y="4364038"/>
                <a:ext cx="144463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087" name="Straight Arrow Connector 124"/>
              <p:cNvCxnSpPr>
                <a:cxnSpLocks noChangeShapeType="1"/>
              </p:cNvCxnSpPr>
              <p:nvPr/>
            </p:nvCxnSpPr>
            <p:spPr bwMode="auto">
              <a:xfrm>
                <a:off x="7956550" y="4437063"/>
                <a:ext cx="1187450" cy="158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sp>
            <p:nvSpPr>
              <p:cNvPr id="2088" name="Line 74"/>
              <p:cNvSpPr>
                <a:spLocks noChangeShapeType="1"/>
              </p:cNvSpPr>
              <p:nvPr/>
            </p:nvSpPr>
            <p:spPr bwMode="auto">
              <a:xfrm flipH="1" flipV="1">
                <a:off x="6012160" y="4869160"/>
                <a:ext cx="472" cy="2156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da-DK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9" name="Line 74"/>
              <p:cNvSpPr>
                <a:spLocks noChangeShapeType="1"/>
              </p:cNvSpPr>
              <p:nvPr/>
            </p:nvSpPr>
            <p:spPr bwMode="auto">
              <a:xfrm flipV="1">
                <a:off x="6012160" y="5661248"/>
                <a:ext cx="0" cy="360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da-DK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4" name="Oval 42"/>
              <p:cNvSpPr>
                <a:spLocks noChangeArrowheads="1"/>
              </p:cNvSpPr>
              <p:nvPr/>
            </p:nvSpPr>
            <p:spPr bwMode="auto">
              <a:xfrm>
                <a:off x="3203575" y="6092825"/>
                <a:ext cx="1728788" cy="576263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Arial" charset="0"/>
                  <a:buChar char="•"/>
                </a:pPr>
                <a:r>
                  <a:rPr lang="da-DK" sz="800">
                    <a:latin typeface="Arial" pitchFamily="34" charset="0"/>
                    <a:cs typeface="Arial" pitchFamily="34" charset="0"/>
                  </a:rPr>
                  <a:t> Gratis og frivilligt</a:t>
                </a:r>
              </a:p>
              <a:p>
                <a:pPr algn="ctr"/>
                <a:endParaRPr lang="da-DK" sz="400" b="1" i="1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da-DK" sz="700" b="1" i="1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800" b="1" i="1">
                    <a:latin typeface="Arial" pitchFamily="34" charset="0"/>
                    <a:cs typeface="Arial" pitchFamily="34" charset="0"/>
                  </a:rPr>
                  <a:t>Succesoplevelse ift. at </a:t>
                </a:r>
              </a:p>
              <a:p>
                <a:pPr algn="ctr"/>
                <a:r>
                  <a:rPr lang="da-DK" sz="800" b="1" i="1">
                    <a:latin typeface="Arial" pitchFamily="34" charset="0"/>
                    <a:cs typeface="Arial" pitchFamily="34" charset="0"/>
                  </a:rPr>
                  <a:t>forfølge mål</a:t>
                </a:r>
              </a:p>
            </p:txBody>
          </p:sp>
          <p:cxnSp>
            <p:nvCxnSpPr>
              <p:cNvPr id="2095" name="Straight Arrow Connector 115"/>
              <p:cNvCxnSpPr>
                <a:cxnSpLocks noChangeShapeType="1"/>
              </p:cNvCxnSpPr>
              <p:nvPr/>
            </p:nvCxnSpPr>
            <p:spPr bwMode="auto">
              <a:xfrm>
                <a:off x="3059113" y="6381750"/>
                <a:ext cx="201771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096" name="Straight Arrow Connector 122"/>
              <p:cNvCxnSpPr>
                <a:cxnSpLocks noChangeShapeType="1"/>
              </p:cNvCxnSpPr>
              <p:nvPr/>
            </p:nvCxnSpPr>
            <p:spPr bwMode="auto">
              <a:xfrm rot="5400000">
                <a:off x="4068763" y="6308725"/>
                <a:ext cx="144462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sp>
            <p:nvSpPr>
              <p:cNvPr id="2097" name="Oval 42"/>
              <p:cNvSpPr>
                <a:spLocks noChangeArrowheads="1"/>
              </p:cNvSpPr>
              <p:nvPr/>
            </p:nvSpPr>
            <p:spPr bwMode="auto">
              <a:xfrm>
                <a:off x="3203848" y="2492896"/>
                <a:ext cx="1728788" cy="790947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ctr">
                  <a:buFont typeface="Arial" charset="0"/>
                  <a:buChar char="•"/>
                </a:pPr>
                <a:endParaRPr lang="da-DK" sz="800" dirty="0">
                  <a:latin typeface="Arial" pitchFamily="34" charset="0"/>
                  <a:cs typeface="Arial" pitchFamily="34" charset="0"/>
                </a:endParaRP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Værgerolle</a:t>
                </a:r>
              </a:p>
              <a:p>
                <a:pPr algn="ctr">
                  <a:buFont typeface="Arial" charset="0"/>
                  <a:buChar char="•"/>
                </a:pPr>
                <a:r>
                  <a:rPr lang="da-DK" sz="800" dirty="0">
                    <a:latin typeface="Arial" pitchFamily="34" charset="0"/>
                    <a:cs typeface="Arial" pitchFamily="34" charset="0"/>
                  </a:rPr>
                  <a:t> Stå til rådighed døgnet rundt</a:t>
                </a:r>
              </a:p>
              <a:p>
                <a:pPr algn="ctr">
                  <a:buFont typeface="Arial" charset="0"/>
                  <a:buNone/>
                </a:pPr>
                <a:endParaRPr lang="da-DK" sz="800" b="1" i="1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da-DK" sz="500" b="1" i="1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da-DK" sz="800" b="1" i="1" dirty="0">
                    <a:latin typeface="Arial" pitchFamily="34" charset="0"/>
                    <a:cs typeface="Arial" pitchFamily="34" charset="0"/>
                  </a:rPr>
                  <a:t>Relationsdannelse</a:t>
                </a:r>
              </a:p>
              <a:p>
                <a:pPr algn="ctr"/>
                <a:endParaRPr lang="da-DK" sz="800" b="1" i="1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da-DK" sz="8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98" name="Straight Arrow Connector 107"/>
              <p:cNvCxnSpPr>
                <a:cxnSpLocks noChangeShapeType="1"/>
              </p:cNvCxnSpPr>
              <p:nvPr/>
            </p:nvCxnSpPr>
            <p:spPr bwMode="auto">
              <a:xfrm>
                <a:off x="3059832" y="2996952"/>
                <a:ext cx="2016224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099" name="Straight Arrow Connector 119"/>
              <p:cNvCxnSpPr>
                <a:cxnSpLocks noChangeShapeType="1"/>
              </p:cNvCxnSpPr>
              <p:nvPr/>
            </p:nvCxnSpPr>
            <p:spPr bwMode="auto">
              <a:xfrm rot="5400000">
                <a:off x="3996506" y="2924374"/>
                <a:ext cx="144463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sm" len="sm"/>
              </a:ln>
            </p:spPr>
          </p:cxnSp>
          <p:cxnSp>
            <p:nvCxnSpPr>
              <p:cNvPr id="2100" name="Shape 142"/>
              <p:cNvCxnSpPr>
                <a:cxnSpLocks noChangeShapeType="1"/>
                <a:endCxn id="2066" idx="1"/>
              </p:cNvCxnSpPr>
              <p:nvPr/>
            </p:nvCxnSpPr>
            <p:spPr bwMode="auto">
              <a:xfrm rot="5400000" flipH="1" flipV="1">
                <a:off x="7542213" y="3590925"/>
                <a:ext cx="539750" cy="288925"/>
              </a:xfrm>
              <a:prstGeom prst="bentConnector2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 type="triangle" w="sm" len="sm"/>
              </a:ln>
            </p:spPr>
          </p:cxnSp>
          <p:cxnSp>
            <p:nvCxnSpPr>
              <p:cNvPr id="2101" name="Shape 142"/>
              <p:cNvCxnSpPr>
                <a:cxnSpLocks noChangeShapeType="1"/>
                <a:endCxn id="2067" idx="1"/>
              </p:cNvCxnSpPr>
              <p:nvPr/>
            </p:nvCxnSpPr>
            <p:spPr bwMode="auto">
              <a:xfrm>
                <a:off x="7452320" y="4869160"/>
                <a:ext cx="576064" cy="396429"/>
              </a:xfrm>
              <a:prstGeom prst="bentConnector3">
                <a:avLst>
                  <a:gd name="adj1" fmla="val 50000"/>
                </a:avLst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 type="triangle" w="sm" len="sm"/>
              </a:ln>
            </p:spPr>
          </p:cxnSp>
          <p:cxnSp>
            <p:nvCxnSpPr>
              <p:cNvPr id="60" name="Vinklet forbindelse 59"/>
              <p:cNvCxnSpPr>
                <a:endCxn id="2068" idx="0"/>
              </p:cNvCxnSpPr>
              <p:nvPr/>
            </p:nvCxnSpPr>
            <p:spPr>
              <a:xfrm rot="16200000" flipH="1">
                <a:off x="6768517" y="1880555"/>
                <a:ext cx="648072" cy="576610"/>
              </a:xfrm>
              <a:prstGeom prst="bentConnector3">
                <a:avLst>
                  <a:gd name="adj1" fmla="val 29"/>
                </a:avLst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Lige pilforbindelse 61"/>
              <p:cNvCxnSpPr>
                <a:stCxn id="2068" idx="2"/>
              </p:cNvCxnSpPr>
              <p:nvPr/>
            </p:nvCxnSpPr>
            <p:spPr>
              <a:xfrm rot="5400000">
                <a:off x="7020582" y="3644788"/>
                <a:ext cx="720006" cy="54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Lige pilforbindelse 50"/>
            <p:cNvCxnSpPr/>
            <p:nvPr/>
          </p:nvCxnSpPr>
          <p:spPr>
            <a:xfrm>
              <a:off x="6804248" y="2708920"/>
              <a:ext cx="1440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Oval 42"/>
            <p:cNvSpPr>
              <a:spLocks noChangeArrowheads="1"/>
            </p:cNvSpPr>
            <p:nvPr/>
          </p:nvSpPr>
          <p:spPr bwMode="auto">
            <a:xfrm>
              <a:off x="3275856" y="3284984"/>
              <a:ext cx="1728788" cy="649287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a-DK" sz="800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>
                <a:buFont typeface="Arial" charset="0"/>
                <a:buChar char="•"/>
              </a:pPr>
              <a:r>
                <a:rPr lang="da-DK" sz="800" dirty="0" smtClean="0">
                  <a:latin typeface="Arial" pitchFamily="34" charset="0"/>
                  <a:cs typeface="Arial" pitchFamily="34" charset="0"/>
                </a:rPr>
                <a:t>Tovholderfunktion</a:t>
              </a:r>
              <a:endParaRPr lang="da-DK" sz="800" dirty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da-DK" sz="100" dirty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da-DK" sz="700" b="1" i="1" dirty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da-DK" sz="400" b="1" i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da-DK" sz="800" b="1" i="1" dirty="0">
                  <a:latin typeface="Arial" pitchFamily="34" charset="0"/>
                  <a:cs typeface="Arial" pitchFamily="34" charset="0"/>
                </a:rPr>
                <a:t>Sikre den rette hjælp</a:t>
              </a:r>
            </a:p>
            <a:p>
              <a:pPr algn="ctr"/>
              <a:endParaRPr lang="da-DK" sz="800" b="1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5" name="Straight Arrow Connector 107"/>
            <p:cNvCxnSpPr>
              <a:cxnSpLocks noChangeShapeType="1"/>
            </p:cNvCxnSpPr>
            <p:nvPr/>
          </p:nvCxnSpPr>
          <p:spPr bwMode="auto">
            <a:xfrm>
              <a:off x="3059832" y="3645024"/>
              <a:ext cx="2016224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</p:cxnSp>
        <p:cxnSp>
          <p:nvCxnSpPr>
            <p:cNvPr id="56" name="Straight Arrow Connector 119"/>
            <p:cNvCxnSpPr>
              <a:cxnSpLocks noChangeShapeType="1"/>
            </p:cNvCxnSpPr>
            <p:nvPr/>
          </p:nvCxnSpPr>
          <p:spPr bwMode="auto">
            <a:xfrm rot="5400000">
              <a:off x="3996506" y="3572446"/>
              <a:ext cx="144463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</p:cxnSp>
        <p:cxnSp>
          <p:nvCxnSpPr>
            <p:cNvPr id="61" name="Straight Arrow Connector 107"/>
            <p:cNvCxnSpPr>
              <a:cxnSpLocks noChangeShapeType="1"/>
              <a:stCxn id="2074" idx="3"/>
            </p:cNvCxnSpPr>
            <p:nvPr/>
          </p:nvCxnSpPr>
          <p:spPr bwMode="auto">
            <a:xfrm>
              <a:off x="3058840" y="4508872"/>
              <a:ext cx="2017216" cy="183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sm" len="sm"/>
            </a:ln>
          </p:spPr>
        </p:cxn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evaluering?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dirty="0" smtClean="0"/>
              <a:t>Ansvarlighed: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Krav fra rekvirenter, myndigheder og omgivelser om, at dokumentere ”</a:t>
            </a:r>
            <a:r>
              <a:rPr lang="da-DK" dirty="0" err="1" smtClean="0"/>
              <a:t>value</a:t>
            </a:r>
            <a:r>
              <a:rPr lang="da-DK" dirty="0" smtClean="0"/>
              <a:t> for </a:t>
            </a:r>
            <a:r>
              <a:rPr lang="da-DK" dirty="0" err="1" smtClean="0"/>
              <a:t>money</a:t>
            </a:r>
            <a:r>
              <a:rPr lang="da-DK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Udvikling og målretning: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Blive klogere på, hvad der virker for hvem, hvornår og hvordan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Mulighed for selv at definere realistiske succesmål og evalueringskriterier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Professionalisering: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Udfordre og skærpe egen faglighed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Bygge indsats på solidt fundament af virksomme indsatser </a:t>
            </a:r>
            <a:endParaRPr lang="da-D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Daghøjskolerne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>
          <a:xfrm>
            <a:off x="467544" y="1916832"/>
            <a:ext cx="4027488" cy="46085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sz="2800" dirty="0" smtClean="0"/>
              <a:t>Konstruktion af programteorier:</a:t>
            </a:r>
          </a:p>
          <a:p>
            <a:pPr lvl="1">
              <a:buFont typeface="Arial" pitchFamily="34" charset="0"/>
              <a:buChar char="•"/>
            </a:pPr>
            <a:r>
              <a:rPr lang="da-DK" sz="2800" dirty="0" smtClean="0"/>
              <a:t>Antagelser om, hvad der virker for hvem, hvordan, hvorfor?</a:t>
            </a:r>
          </a:p>
          <a:p>
            <a:pPr marL="457200" indent="-457200">
              <a:buFont typeface="+mj-lt"/>
              <a:buAutoNum type="arabicPeriod"/>
            </a:pPr>
            <a:endParaRPr lang="da-DK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da-DK" sz="2800" dirty="0" smtClean="0"/>
              <a:t>Test af programteorier:</a:t>
            </a:r>
          </a:p>
          <a:p>
            <a:pPr lvl="1">
              <a:buFont typeface="Arial" pitchFamily="34" charset="0"/>
              <a:buChar char="•"/>
            </a:pPr>
            <a:r>
              <a:rPr lang="da-DK" sz="2800" dirty="0" smtClean="0"/>
              <a:t>Hvordan kan det undersøges/dokumenteres?</a:t>
            </a:r>
            <a:endParaRPr lang="da-DK" sz="2800" dirty="0"/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7259" y="2492895"/>
            <a:ext cx="4656741" cy="269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Virkningsevalueringens syv trin:</a:t>
            </a:r>
            <a:endParaRPr lang="da-DK" sz="2800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8840"/>
            <a:ext cx="5543847" cy="410716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da-DK" sz="2600" dirty="0"/>
              <a:t>Stil evalueringsspørgsmålet </a:t>
            </a:r>
          </a:p>
          <a:p>
            <a:pPr marL="533400" indent="-533400">
              <a:buFontTx/>
              <a:buAutoNum type="arabicPeriod"/>
            </a:pPr>
            <a:r>
              <a:rPr lang="da-DK" sz="2600" dirty="0"/>
              <a:t>Udarbejd programteori for indsatsen </a:t>
            </a:r>
          </a:p>
          <a:p>
            <a:pPr marL="533400" indent="-533400">
              <a:buFontTx/>
              <a:buAutoNum type="arabicPeriod"/>
            </a:pPr>
            <a:r>
              <a:rPr lang="da-DK" sz="2600" dirty="0"/>
              <a:t>Fokusér evaluering – find fokuspunkter </a:t>
            </a:r>
          </a:p>
          <a:p>
            <a:pPr marL="533400" indent="-533400">
              <a:buFontTx/>
              <a:buAutoNum type="arabicPeriod"/>
            </a:pPr>
            <a:r>
              <a:rPr lang="da-DK" sz="2600" dirty="0"/>
              <a:t>Find indikatorer </a:t>
            </a:r>
          </a:p>
          <a:p>
            <a:pPr marL="533400" indent="-533400">
              <a:buFontTx/>
              <a:buAutoNum type="arabicPeriod"/>
            </a:pPr>
            <a:r>
              <a:rPr lang="da-DK" sz="2600" dirty="0"/>
              <a:t>Udvælg dataindsamlingsmetoder og -kilder </a:t>
            </a:r>
          </a:p>
          <a:p>
            <a:pPr marL="533400" indent="-533400">
              <a:buFontTx/>
              <a:buAutoNum type="arabicPeriod"/>
            </a:pPr>
            <a:r>
              <a:rPr lang="da-DK" sz="2600" dirty="0"/>
              <a:t>Tilrettelæg virkningsevaluering </a:t>
            </a:r>
          </a:p>
          <a:p>
            <a:pPr marL="533400" indent="-533400">
              <a:buFontTx/>
              <a:buAutoNum type="arabicPeriod"/>
            </a:pPr>
            <a:r>
              <a:rPr lang="da-DK" sz="2600" dirty="0"/>
              <a:t>Gennemfør virkningsevaluering og uddrag læring</a:t>
            </a:r>
          </a:p>
        </p:txBody>
      </p:sp>
      <p:pic>
        <p:nvPicPr>
          <p:cNvPr id="7" name="Picture 4" descr="Hvad virker i aktivering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276872"/>
            <a:ext cx="2270011" cy="31666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Resultater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Hvad virker for unge indsatsklare kontanthjælpsmodtagere?</a:t>
            </a:r>
          </a:p>
          <a:p>
            <a:pPr marL="857250" lvl="1" indent="-457200"/>
            <a:r>
              <a:rPr lang="da-DK" dirty="0" smtClean="0"/>
              <a:t>i-Fokus og Unge Coach (Brønderslev) samt Kaffé Fair (Aalborg)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Hvad virker for indsatsklare kontanthjælpsmodtagere (uanset alder)?</a:t>
            </a:r>
          </a:p>
          <a:p>
            <a:pPr marL="857250" lvl="1" indent="-457200"/>
            <a:r>
              <a:rPr lang="da-DK" dirty="0" smtClean="0"/>
              <a:t>Det Individuelle Afklaringsforløb (Aalborg)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Hvad virker i den virksomhedsrettede indsats?</a:t>
            </a:r>
          </a:p>
          <a:p>
            <a:pPr marL="857250" lvl="1" indent="-457200"/>
            <a:r>
              <a:rPr lang="da-DK" dirty="0" smtClean="0"/>
              <a:t>Jobrotation i Hjemmeplejen (Jammerbugt)</a:t>
            </a:r>
          </a:p>
          <a:p>
            <a:pPr marL="857250" lvl="1" indent="-457200"/>
            <a:r>
              <a:rPr lang="da-DK" dirty="0" smtClean="0"/>
              <a:t>Virksomhedspraktik</a:t>
            </a:r>
          </a:p>
          <a:p>
            <a:pPr marL="857250" lvl="1" indent="-457200"/>
            <a:r>
              <a:rPr lang="da-DK" dirty="0" smtClean="0"/>
              <a:t>Løntilskud</a:t>
            </a:r>
            <a:endParaRPr lang="da-D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Udslusning for de tre ungeprojekter, umiddelbart efter afslutning i procent (2009-2010)</a:t>
            </a:r>
            <a:endParaRPr lang="da-DK" dirty="0"/>
          </a:p>
        </p:txBody>
      </p:sp>
      <p:sp>
        <p:nvSpPr>
          <p:cNvPr id="197633" name="Rectangle 1"/>
          <p:cNvSpPr>
            <a:spLocks noChangeArrowheads="1"/>
          </p:cNvSpPr>
          <p:nvPr/>
        </p:nvSpPr>
        <p:spPr bwMode="auto">
          <a:xfrm>
            <a:off x="323528" y="6283478"/>
            <a:ext cx="566334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* Bemærk at opgørelse for Unge Coach dækker perioden fra oktober 2007-2010.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539552" y="1916836"/>
          <a:ext cx="7920880" cy="4242666"/>
        </p:xfrm>
        <a:graphic>
          <a:graphicData uri="http://schemas.openxmlformats.org/drawingml/2006/table">
            <a:tbl>
              <a:tblPr/>
              <a:tblGrid>
                <a:gridCol w="3547193"/>
                <a:gridCol w="1457585"/>
                <a:gridCol w="1546404"/>
                <a:gridCol w="1369698"/>
              </a:tblGrid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a-DK" sz="1400" b="0" dirty="0">
                        <a:solidFill>
                          <a:srgbClr val="FFFFFF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0">
                          <a:solidFill>
                            <a:srgbClr val="FFFFFF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i-Fokus</a:t>
                      </a:r>
                      <a:endParaRPr lang="da-DK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0">
                          <a:solidFill>
                            <a:srgbClr val="FFFFFF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Unge Coach*</a:t>
                      </a:r>
                      <a:endParaRPr lang="da-DK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0">
                          <a:solidFill>
                            <a:srgbClr val="FFFFFF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Kaffé Fair</a:t>
                      </a:r>
                      <a:endParaRPr lang="da-DK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Ordinært arbejde</a:t>
                      </a:r>
                      <a:endParaRPr lang="da-DK" sz="1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3 %</a:t>
                      </a:r>
                      <a:endParaRPr lang="da-DK" sz="1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6 %</a:t>
                      </a:r>
                      <a:endParaRPr lang="da-DK" sz="14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Ordinær uddannelse</a:t>
                      </a:r>
                      <a:endParaRPr lang="da-DK" sz="1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26 %</a:t>
                      </a:r>
                      <a:endParaRPr lang="da-DK" sz="1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41 %</a:t>
                      </a:r>
                      <a:endParaRPr lang="da-DK" sz="1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14 %</a:t>
                      </a:r>
                      <a:endParaRPr lang="da-DK" sz="14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Særligt tilrettelagt uddannelse (STU)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8 %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Afventer uddannelsesopstart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3 %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Forrevalidering/revalidering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8 %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10 %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Løntilskudsjob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3 %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3 %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Virksomhedspraktik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2 %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Indstilling til førtidspension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3 %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5 %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Overgår til anden aktivering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5 %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13 %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14 %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Overgår til passiv forsørgelse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10 %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31 %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1686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Udskrevet fra projektet pga. fravær, sygdom, graviditet, fængsel, misbrugsbehandling, behov for yderligere afklaring og udredning eller psykiske problemer/depression m.v.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34 %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 19 %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/>
                          <a:ea typeface="Times New Roman"/>
                          <a:cs typeface="Times New Roman"/>
                        </a:rPr>
                        <a:t>19 %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>
                          <a:latin typeface="Garamond"/>
                          <a:ea typeface="Times New Roman"/>
                          <a:cs typeface="Times New Roman"/>
                        </a:rPr>
                        <a:t>Ikke berettiget til kontanthjælp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0 %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2 %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7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Flytter fra kommunen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11 %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6 %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/>
                          <a:ea typeface="Times New Roman"/>
                          <a:cs typeface="Times New Roman"/>
                        </a:rPr>
                        <a:t>2 %</a:t>
                      </a:r>
                      <a:endParaRPr lang="da-DK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61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I alt 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(antal deltagere)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100 % 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(38 personer)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100 %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(105 personer)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100 %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/>
                          <a:ea typeface="Times New Roman"/>
                          <a:cs typeface="Times New Roman"/>
                        </a:rPr>
                        <a:t>(42 personer)</a:t>
                      </a:r>
                      <a:endParaRPr lang="da-DK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Hvad virker for unge indsatsklare kontanthjælpsmodtagere?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68313" y="2060848"/>
            <a:ext cx="8207375" cy="4320480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da-DK" dirty="0" smtClean="0"/>
              <a:t>Et </a:t>
            </a:r>
            <a:r>
              <a:rPr lang="da-DK" dirty="0" smtClean="0">
                <a:solidFill>
                  <a:srgbClr val="FF0000"/>
                </a:solidFill>
              </a:rPr>
              <a:t>komplekst samspil </a:t>
            </a:r>
            <a:r>
              <a:rPr lang="da-DK" dirty="0" smtClean="0"/>
              <a:t>mellem mekanismer og moderatorer skaber resultater for målgruppen, eks.</a:t>
            </a:r>
          </a:p>
          <a:p>
            <a:pPr lvl="1"/>
            <a:r>
              <a:rPr lang="da-DK" dirty="0" smtClean="0"/>
              <a:t>Tillidsfulde relationer mellem autentiske voksne og unge aktiveres ved at medarbejdere står til rådighed døgnet rundt og giver praktisk hjælp til normalisering af hverdagen</a:t>
            </a:r>
          </a:p>
          <a:p>
            <a:pPr lvl="1"/>
            <a:r>
              <a:rPr lang="da-DK" dirty="0" smtClean="0"/>
              <a:t>Små succesoplevelser med alternativ undervisning øger sandsynligheden for at gennemføre folkeskolens afgangseksamen</a:t>
            </a:r>
          </a:p>
          <a:p>
            <a:pPr>
              <a:buFont typeface="+mj-lt"/>
              <a:buAutoNum type="arabicPeriod"/>
            </a:pPr>
            <a:r>
              <a:rPr lang="da-DK" dirty="0" smtClean="0"/>
              <a:t>En </a:t>
            </a:r>
            <a:r>
              <a:rPr lang="da-DK" dirty="0" smtClean="0">
                <a:solidFill>
                  <a:srgbClr val="FF0000"/>
                </a:solidFill>
              </a:rPr>
              <a:t>længerevarende helhedsorienteret indsats</a:t>
            </a:r>
            <a:r>
              <a:rPr lang="da-DK" dirty="0" smtClean="0"/>
              <a:t>, der udreder og adresserer personlige,  sociale og psykiske udfordringer er nødvendig forud for og parallelt med den beskæftigelsesorienterede indsats, eks.</a:t>
            </a:r>
          </a:p>
          <a:p>
            <a:pPr lvl="1"/>
            <a:r>
              <a:rPr lang="da-DK" dirty="0" smtClean="0"/>
              <a:t>Sikre henvisning til den rette specialiserede hjælp (misbrugsrådgivning, socialpsykiatri, bolighjælp) </a:t>
            </a:r>
          </a:p>
          <a:p>
            <a:endParaRPr lang="da-D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Hvad virker for unge indsatsklare kontanthjælpsmodtagere?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3. Ikke afgørende at alle aktiviteter og mekanismer er til stede på samme tid – men afgørende at de iværksættes efter </a:t>
            </a:r>
            <a:r>
              <a:rPr lang="da-DK" dirty="0" smtClean="0">
                <a:solidFill>
                  <a:srgbClr val="FF0000"/>
                </a:solidFill>
              </a:rPr>
              <a:t>den unges behov</a:t>
            </a:r>
            <a:r>
              <a:rPr lang="da-DK" dirty="0" smtClean="0"/>
              <a:t>, </a:t>
            </a:r>
          </a:p>
          <a:p>
            <a:pPr lvl="1"/>
            <a:r>
              <a:rPr lang="da-DK" dirty="0" smtClean="0"/>
              <a:t>Individuel og målrettet indsats</a:t>
            </a:r>
          </a:p>
          <a:p>
            <a:pPr lvl="1"/>
            <a:r>
              <a:rPr lang="da-DK" dirty="0" smtClean="0"/>
              <a:t>Fleksibilitet i udførslen</a:t>
            </a:r>
          </a:p>
          <a:p>
            <a:r>
              <a:rPr lang="da-DK" dirty="0" smtClean="0"/>
              <a:t>4. Afgørende at </a:t>
            </a:r>
            <a:r>
              <a:rPr lang="da-DK" dirty="0" smtClean="0">
                <a:solidFill>
                  <a:srgbClr val="FF0000"/>
                </a:solidFill>
              </a:rPr>
              <a:t>overgang</a:t>
            </a:r>
            <a:r>
              <a:rPr lang="da-DK" dirty="0" smtClean="0"/>
              <a:t> fra aktiveringsprojekt til job/uddannelse understøttes – ellers kan alt være tabt, eks.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Fastholde kontakt efter den formelle afslutning af projektet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Brug af mentorer</a:t>
            </a:r>
          </a:p>
          <a:p>
            <a:endParaRPr lang="da-D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Programteori for projekt i Aalborg for uafklarede kontanthjælpsmodtagere</a:t>
            </a:r>
            <a:endParaRPr lang="da-DK" dirty="0"/>
          </a:p>
        </p:txBody>
      </p:sp>
      <p:pic>
        <p:nvPicPr>
          <p:cNvPr id="4" name="Billed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279298" y="-38938"/>
            <a:ext cx="4680520" cy="830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772816"/>
            <a:ext cx="3451225" cy="390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kstboks 11"/>
          <p:cNvSpPr txBox="1"/>
          <p:nvPr/>
        </p:nvSpPr>
        <p:spPr>
          <a:xfrm>
            <a:off x="467544" y="5877272"/>
            <a:ext cx="2858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Jyllandsposten, 2. november 2011.</a:t>
            </a:r>
            <a:endParaRPr lang="da-DK" sz="1200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068960"/>
            <a:ext cx="444187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ktangel 13"/>
          <p:cNvSpPr/>
          <p:nvPr/>
        </p:nvSpPr>
        <p:spPr>
          <a:xfrm>
            <a:off x="4644008" y="4005064"/>
            <a:ext cx="3589322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da-DK" sz="1400" dirty="0" smtClean="0"/>
              <a:t>”Som det første vil jeg tage fat i aktiveringsspørgsmålet.  Jeg har gravet mig igennem </a:t>
            </a:r>
            <a:r>
              <a:rPr lang="da-DK" sz="1400" dirty="0" err="1" smtClean="0"/>
              <a:t>lovkomplekset</a:t>
            </a:r>
            <a:r>
              <a:rPr lang="da-DK" sz="1400" dirty="0" smtClean="0"/>
              <a:t>, siden jeg blev minister, og er fuld af beundring over, at det er lykkedes politikerne at lave aktiv arbejdsmarkedspolitik, der ikke kan bruges«, sagde Mette Frederiksen . </a:t>
            </a:r>
            <a:endParaRPr lang="da-DK" sz="1400" dirty="0"/>
          </a:p>
        </p:txBody>
      </p:sp>
      <p:sp>
        <p:nvSpPr>
          <p:cNvPr id="15" name="Tekstboks 14"/>
          <p:cNvSpPr txBox="1"/>
          <p:nvPr/>
        </p:nvSpPr>
        <p:spPr>
          <a:xfrm>
            <a:off x="4644008" y="5949280"/>
            <a:ext cx="3389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cs typeface="Times New Roman" pitchFamily="18" charset="0"/>
              </a:rPr>
              <a:t>Politiken, 1. november 2011</a:t>
            </a:r>
            <a:endParaRPr lang="da-DK" sz="1200" dirty="0">
              <a:cs typeface="Times New Roman" pitchFamily="18" charset="0"/>
            </a:endParaRPr>
          </a:p>
        </p:txBody>
      </p:sp>
      <p:pic>
        <p:nvPicPr>
          <p:cNvPr id="9" name="Picture 2" descr="http://profile.ak.fbcdn.net/hprofile-ak-snc4/373019_254935134598962_79059915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908720"/>
            <a:ext cx="2209800" cy="1524001"/>
          </a:xfrm>
          <a:prstGeom prst="rect">
            <a:avLst/>
          </a:prstGeom>
          <a:noFill/>
        </p:spPr>
      </p:pic>
      <p:pic>
        <p:nvPicPr>
          <p:cNvPr id="10" name="Picture 4" descr="http://profile.ak.fbcdn.net/hprofile-ak-snc4/50236_111827958887882_6683787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4581525" cy="1524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066800"/>
            <a:ext cx="8075240" cy="6858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Udslusning for det Individuelle Afklaringsforløb (2009,2010)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683568" y="1988840"/>
          <a:ext cx="7704854" cy="3027902"/>
        </p:xfrm>
        <a:graphic>
          <a:graphicData uri="http://schemas.openxmlformats.org/drawingml/2006/table">
            <a:tbl>
              <a:tblPr/>
              <a:tblGrid>
                <a:gridCol w="3960438"/>
                <a:gridCol w="1452603"/>
                <a:gridCol w="2291813"/>
              </a:tblGrid>
              <a:tr h="291598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a-DK" sz="1400" b="0" dirty="0">
                        <a:solidFill>
                          <a:srgbClr val="FFFFFF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0" dirty="0">
                          <a:solidFill>
                            <a:srgbClr val="FFFFFF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Antal kursister </a:t>
                      </a:r>
                      <a:endParaRPr lang="da-DK" sz="14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0" dirty="0">
                          <a:solidFill>
                            <a:srgbClr val="FFFFFF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Procent</a:t>
                      </a:r>
                      <a:endParaRPr lang="da-DK" sz="14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159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Ordinært arbejde</a:t>
                      </a:r>
                      <a:endParaRPr lang="da-DK" sz="14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159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Ordinær eller støttet uddannelse</a:t>
                      </a:r>
                      <a:endParaRPr lang="da-DK" sz="14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0938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Overgår til anden aktivering</a:t>
                      </a:r>
                      <a:endParaRPr lang="da-DK" sz="14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709295" lvl="1" indent="-252095" algn="just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da-DK" sz="1400" b="1" dirty="0">
                          <a:latin typeface="Garamond" pitchFamily="18" charset="0"/>
                          <a:ea typeface="Times New Roman"/>
                        </a:rPr>
                        <a:t>Arbejdsaktivering (haveservice) (85)</a:t>
                      </a:r>
                      <a:endParaRPr lang="da-DK" sz="1400" dirty="0">
                        <a:latin typeface="Garamond" pitchFamily="18" charset="0"/>
                        <a:ea typeface="Times New Roman"/>
                      </a:endParaRPr>
                    </a:p>
                    <a:p>
                      <a:pPr marL="709295" lvl="1" indent="-252095" algn="just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da-DK" sz="1400" b="1" dirty="0">
                          <a:latin typeface="Garamond" pitchFamily="18" charset="0"/>
                          <a:ea typeface="Times New Roman"/>
                        </a:rPr>
                        <a:t>Øvrige projekter (53)</a:t>
                      </a:r>
                      <a:endParaRPr lang="da-DK" sz="1400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Misbrugsbehandling</a:t>
                      </a:r>
                      <a:endParaRPr lang="da-DK" sz="14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Udskrives grundet sygdom eller behandling </a:t>
                      </a:r>
                      <a:endParaRPr lang="da-DK" sz="14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Passiv forsørgelse (varighedsbegrænsning)</a:t>
                      </a:r>
                      <a:endParaRPr lang="da-DK" sz="14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>
                          <a:latin typeface="Garamond" pitchFamily="18" charset="0"/>
                          <a:ea typeface="Times New Roman"/>
                          <a:cs typeface="Times New Roman"/>
                        </a:rPr>
                        <a:t>Øvrige (barsel, fraflytning, fortsat uafklaret)</a:t>
                      </a:r>
                      <a:endParaRPr lang="da-DK" sz="140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>
                          <a:latin typeface="Garamond" pitchFamily="18" charset="0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9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I alt</a:t>
                      </a:r>
                      <a:endParaRPr lang="da-DK" sz="14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a-DK" sz="14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683568" y="5157192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0" dirty="0" smtClean="0">
                <a:latin typeface="Arial" pitchFamily="34" charset="0"/>
                <a:ea typeface="Times New Roman" pitchFamily="18" charset="0"/>
                <a:cs typeface="Garamond" pitchFamily="18" charset="0"/>
              </a:rPr>
              <a:t>Note: Udslusningstal for 4. kvartal 2010 er ikke tilgængelige pga. overgang til nyt IT-system</a:t>
            </a:r>
            <a:endParaRPr lang="da-DK" sz="1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Hvad virker for indsatsklare kontanthjælpsmodtagere (uanset alder)?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Nogle af de </a:t>
            </a:r>
            <a:r>
              <a:rPr lang="da-DK" dirty="0" smtClean="0">
                <a:solidFill>
                  <a:srgbClr val="FF0000"/>
                </a:solidFill>
              </a:rPr>
              <a:t>samme mekanismer og moderatorer</a:t>
            </a:r>
            <a:r>
              <a:rPr lang="da-DK" dirty="0" smtClean="0"/>
              <a:t>, som virkede på unge-gruppen går igen, eks.</a:t>
            </a:r>
          </a:p>
          <a:p>
            <a:pPr marL="857250" lvl="1" indent="-457200"/>
            <a:r>
              <a:rPr lang="da-DK" dirty="0" smtClean="0"/>
              <a:t>Relationsdannelse, sikre den rette hjælp, succesoplevelser, det rette match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Men det realistiske </a:t>
            </a:r>
            <a:r>
              <a:rPr lang="da-DK" dirty="0" smtClean="0">
                <a:solidFill>
                  <a:srgbClr val="FF0000"/>
                </a:solidFill>
              </a:rPr>
              <a:t>succesmål</a:t>
            </a:r>
            <a:r>
              <a:rPr lang="da-DK" dirty="0" smtClean="0"/>
              <a:t> adskiller sig:</a:t>
            </a:r>
          </a:p>
          <a:p>
            <a:pPr marL="857250" lvl="1" indent="-457200"/>
            <a:r>
              <a:rPr lang="da-DK" dirty="0" smtClean="0"/>
              <a:t>Realistisk og troværdig handlingsplan for det videre forløb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Derfor arbejdes der mere systematisk med </a:t>
            </a:r>
            <a:r>
              <a:rPr lang="da-DK" dirty="0" smtClean="0">
                <a:solidFill>
                  <a:srgbClr val="FF0000"/>
                </a:solidFill>
              </a:rPr>
              <a:t>værkstedsaktiviteter</a:t>
            </a:r>
            <a:r>
              <a:rPr lang="da-DK" dirty="0" smtClean="0"/>
              <a:t>, der skal afklare deltagernes arbejdsevne og arbejdsvilje</a:t>
            </a:r>
          </a:p>
          <a:p>
            <a:pPr marL="857250" lvl="1" indent="-457200"/>
            <a:r>
              <a:rPr lang="da-DK" dirty="0" smtClean="0"/>
              <a:t>Kompetenceafklaring aktiveres af meningsfulde arbejdsopgaver, medbestemmelse samt tid og tålmodighed</a:t>
            </a:r>
            <a:endParaRPr lang="da-D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18487" cy="345976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Jobrotationsforløb i hjemmeplejen i Jammerbugt</a:t>
            </a:r>
            <a:endParaRPr lang="da-DK" dirty="0"/>
          </a:p>
        </p:txBody>
      </p:sp>
      <p:pic>
        <p:nvPicPr>
          <p:cNvPr id="6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975874" y="-383587"/>
            <a:ext cx="5202309" cy="865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066800"/>
            <a:ext cx="8640959" cy="6858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Eksisterende viden om effekterne af virksomhedspraktik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568952" cy="3851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688"/>
                <a:gridCol w="6614264"/>
              </a:tblGrid>
              <a:tr h="370840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Virksomhedspraktik</a:t>
                      </a:r>
                      <a:endParaRPr lang="da-DK" sz="1600" dirty="0"/>
                    </a:p>
                  </a:txBody>
                  <a:tcPr/>
                </a:tc>
              </a:tr>
              <a:tr h="1861408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Resultater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 effekt på afgangen til beskæftigelse.  Der er ikke tegn på fastlåsningseffekter. Programeffekterne er ikke så høje som for privat løntilskud. Til gengæld er der ingen signifikant fastlåsning (Rosholm &amp; Svarer 2011). </a:t>
                      </a:r>
                    </a:p>
                    <a:p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Uændret selvforsørgelsesgrad ift. sammenlignelig kontrolgruppe af ikke-arbejdsmarkedsparate kontanthjælpsmodtagere (Skipper 2010). </a:t>
                      </a:r>
                    </a:p>
                  </a:txBody>
                  <a:tcPr/>
                </a:tc>
              </a:tr>
              <a:tr h="1619448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For hvem?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 programeffekter for kvinder uanset alder og for mænd over 30 år.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Reduktion i varigheden på kontanthjælp for indvandrere. Størst effekt for mandlige indvandrere, men også effekt for kvindelige indvandrere. Undersøgt i perioden 1997-2004 for indvandrere, der kom til Danmark før 1999 (Heinesen m.fl. 2011)</a:t>
                      </a:r>
                      <a:endParaRPr lang="da-DK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90378" y="-558130"/>
            <a:ext cx="5543550" cy="847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/>
              <a:t>Eksisterende viden om effekterne af løntilskud</a:t>
            </a:r>
            <a:endParaRPr lang="da-DK" sz="2400" dirty="0"/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1"/>
          </p:nvPr>
        </p:nvGraphicFramePr>
        <p:xfrm>
          <a:off x="467544" y="1764197"/>
          <a:ext cx="8207376" cy="4775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415"/>
                <a:gridCol w="3168352"/>
                <a:gridCol w="3383609"/>
              </a:tblGrid>
              <a:tr h="393522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Privat løntilskud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Offentligt løntilskud</a:t>
                      </a:r>
                      <a:endParaRPr lang="da-DK" sz="1600" dirty="0"/>
                    </a:p>
                  </a:txBody>
                  <a:tcPr/>
                </a:tc>
              </a:tr>
              <a:tr h="1261428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Resultat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Positiv beskæftigelseseffekt (fastholdelseseffekt opvejes af opkvalificeringseffekt)</a:t>
                      </a:r>
                    </a:p>
                    <a:p>
                      <a:r>
                        <a:rPr lang="da-DK" sz="1600" dirty="0" smtClean="0"/>
                        <a:t>Positiv effekt på lønindkomst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Negativ beskæftigelseseffekt (fastholdelseseffekt er højere end opkvalificeringseffekt)</a:t>
                      </a:r>
                      <a:endParaRPr lang="da-DK" sz="1600" dirty="0"/>
                    </a:p>
                  </a:txBody>
                  <a:tcPr/>
                </a:tc>
              </a:tr>
              <a:tr h="1182503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For hvem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Ledige under 30 år: Større fastlåsningseffekt og mindre opkvalificeringseffekt, formentlig pga. tidligere aktivering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Kun kvinder oplever positiv opkvalificeringseffekt, men den er ikke tilstrækkelig til at opveje fastlåsningseffekten</a:t>
                      </a:r>
                      <a:endParaRPr lang="da-DK" sz="1600" dirty="0"/>
                    </a:p>
                  </a:txBody>
                  <a:tcPr/>
                </a:tc>
              </a:tr>
              <a:tr h="679231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Under hvilke omstændigheder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Ingen fortrængningseffekt i små private virksomheder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</a:tr>
              <a:tr h="679231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a-DK" sz="1600" dirty="0" smtClean="0"/>
                        <a:t>Mest effektivt ved lav ledighed, hvor der er udsigt</a:t>
                      </a:r>
                      <a:r>
                        <a:rPr lang="da-DK" sz="1600" baseline="0" dirty="0" smtClean="0"/>
                        <a:t> til ansættelse efterfølgende</a:t>
                      </a:r>
                      <a:endParaRPr lang="da-DK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570501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Referencer</a:t>
                      </a:r>
                      <a:endParaRPr lang="da-DK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a-DK" sz="1600" dirty="0" smtClean="0"/>
                        <a:t>Rosholm &amp; Svarer 2011; Det Økonomiske Råd 2007; Kjærsgaard 2009; </a:t>
                      </a:r>
                      <a:r>
                        <a:rPr lang="da-DK" sz="1600" dirty="0" err="1" smtClean="0"/>
                        <a:t>Rotger</a:t>
                      </a:r>
                      <a:r>
                        <a:rPr lang="da-DK" sz="1600" dirty="0" smtClean="0"/>
                        <a:t> &amp; Arendt 2010.</a:t>
                      </a:r>
                      <a:endParaRPr lang="da-DK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835696" y="-99392"/>
            <a:ext cx="5616625" cy="763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Opsamling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da-DK" dirty="0" smtClean="0"/>
              <a:t>Virkningsevalueringer er velegnede til at </a:t>
            </a:r>
            <a:r>
              <a:rPr lang="da-DK" dirty="0" smtClean="0">
                <a:solidFill>
                  <a:srgbClr val="FF0000"/>
                </a:solidFill>
              </a:rPr>
              <a:t>synliggøre, systematisere og teste</a:t>
            </a:r>
            <a:r>
              <a:rPr lang="da-DK" dirty="0" smtClean="0"/>
              <a:t> beskæftigelsesmedarbejdernes tavse viden</a:t>
            </a:r>
          </a:p>
          <a:p>
            <a:pPr>
              <a:buFontTx/>
              <a:buAutoNum type="arabicPeriod"/>
            </a:pPr>
            <a:r>
              <a:rPr lang="da-DK" dirty="0" smtClean="0"/>
              <a:t>Virkningsevaluering er velegnet til at kortlægge og dokumentere de </a:t>
            </a:r>
            <a:r>
              <a:rPr lang="da-DK" dirty="0" smtClean="0">
                <a:solidFill>
                  <a:srgbClr val="FF0000"/>
                </a:solidFill>
              </a:rPr>
              <a:t>mekanismer</a:t>
            </a:r>
            <a:r>
              <a:rPr lang="da-DK" dirty="0" smtClean="0"/>
              <a:t>, som skaber resultater i en given kontekst</a:t>
            </a:r>
          </a:p>
          <a:p>
            <a:pPr>
              <a:buFontTx/>
              <a:buAutoNum type="arabicPeriod"/>
            </a:pPr>
            <a:r>
              <a:rPr lang="da-DK" dirty="0" smtClean="0"/>
              <a:t>Mekanismer er </a:t>
            </a:r>
            <a:r>
              <a:rPr lang="da-DK" dirty="0" smtClean="0">
                <a:solidFill>
                  <a:srgbClr val="FF0000"/>
                </a:solidFill>
              </a:rPr>
              <a:t>overførbare</a:t>
            </a:r>
            <a:r>
              <a:rPr lang="da-DK" dirty="0" smtClean="0"/>
              <a:t> fra et område til et andet</a:t>
            </a:r>
          </a:p>
          <a:p>
            <a:pPr>
              <a:buFontTx/>
              <a:buAutoNum type="arabicPeriod"/>
            </a:pPr>
            <a:r>
              <a:rPr lang="da-DK" dirty="0" smtClean="0"/>
              <a:t>Virkningsevaluering er velegnet til at tydeliggøre og evaluere de </a:t>
            </a:r>
            <a:r>
              <a:rPr lang="da-DK" dirty="0" smtClean="0">
                <a:solidFill>
                  <a:srgbClr val="FF0000"/>
                </a:solidFill>
              </a:rPr>
              <a:t>delmål</a:t>
            </a:r>
            <a:r>
              <a:rPr lang="da-DK" dirty="0" smtClean="0"/>
              <a:t>, som er forudsætninger for resultaterne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Pejlemærker for aktiveringsreform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464496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Bedre muligheder for sammentænkt social og beskæftigelsesrettet indsats: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Koordinering af indsatsen på tværs af siloer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Fornyet fokus på det rummelige arbejdsmarked (f.eks. sociale klausuler, social-økonomiske virksomheder)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Større metodefrihed til leverandørerne: 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Mere fleksible procesregler (rettidighed)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Accept af variation i lokale indsatser: Udgangspunkt for læring på tværs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Resultataflønning : Afskaf differentieret refusion og strafrefusion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Opbyg mere viden om virksomme indsatser: 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Byg reform på viden om, hvad der virker for hvem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Krav om meningsfuld evaluering (f.eks. progressionsmålinger)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Dokumentation af realistiske præstationer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Brug ikke beskæftigelsessystemet som kastebold i politisk magtkamp: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Fundamentet er den nuværende kommunale jobcenterstruktur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Kompetenceudvikling af beskæftigelsesmedarbejdere: </a:t>
            </a:r>
            <a:r>
              <a:rPr lang="da-DK" smtClean="0"/>
              <a:t>mere prestigefyldt job</a:t>
            </a:r>
            <a:endParaRPr lang="da-D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3" name="Picture 3" descr="fib15_16 copy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</p:spPr>
      </p:pic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468313" y="334963"/>
          <a:ext cx="1727200" cy="315912"/>
        </p:xfrm>
        <a:graphic>
          <a:graphicData uri="http://schemas.openxmlformats.org/presentationml/2006/ole">
            <p:oleObj spid="_x0000_s171010" name="Image" r:id="rId4" imgW="2133424" imgH="389881" progId="">
              <p:embed/>
            </p:oleObj>
          </a:graphicData>
        </a:graphic>
      </p:graphicFrame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431800" y="908720"/>
            <a:ext cx="7956624" cy="551138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da-DK" sz="3200" b="0" dirty="0" smtClean="0">
                <a:solidFill>
                  <a:schemeClr val="bg1"/>
                </a:solidFill>
                <a:latin typeface="Gill Sans MT" pitchFamily="34" charset="0"/>
              </a:rPr>
              <a:t>Projektleder:</a:t>
            </a:r>
          </a:p>
          <a:p>
            <a:r>
              <a:rPr lang="da-DK" sz="3200" b="0" dirty="0" smtClean="0">
                <a:solidFill>
                  <a:schemeClr val="bg1"/>
                </a:solidFill>
                <a:latin typeface="Gill Sans MT" pitchFamily="34" charset="0"/>
              </a:rPr>
              <a:t>Charlotte Hansen, New Insight, </a:t>
            </a:r>
            <a:r>
              <a:rPr lang="da-DK" sz="3200" b="0" dirty="0" err="1" smtClean="0">
                <a:solidFill>
                  <a:schemeClr val="bg1"/>
                </a:solidFill>
                <a:latin typeface="Gill Sans MT" pitchFamily="34" charset="0"/>
                <a:hlinkClick r:id="rId5"/>
              </a:rPr>
              <a:t>ch@newinsight.dk</a:t>
            </a:r>
            <a:endParaRPr lang="da-DK" sz="3200" b="0" dirty="0" smtClean="0">
              <a:solidFill>
                <a:schemeClr val="bg1"/>
              </a:solidFill>
              <a:latin typeface="Gill Sans MT" pitchFamily="34" charset="0"/>
            </a:endParaRPr>
          </a:p>
          <a:p>
            <a:endParaRPr lang="da-DK" sz="3200" b="0" dirty="0" smtClean="0">
              <a:solidFill>
                <a:schemeClr val="bg1"/>
              </a:solidFill>
              <a:latin typeface="Gill Sans MT" pitchFamily="34" charset="0"/>
            </a:endParaRPr>
          </a:p>
          <a:p>
            <a:r>
              <a:rPr lang="da-DK" sz="3200" b="0" dirty="0" smtClean="0">
                <a:solidFill>
                  <a:schemeClr val="bg1"/>
                </a:solidFill>
                <a:latin typeface="Gill Sans MT" pitchFamily="34" charset="0"/>
              </a:rPr>
              <a:t>Projektdeltagere:</a:t>
            </a:r>
          </a:p>
          <a:p>
            <a:r>
              <a:rPr lang="da-DK" sz="3200" b="0" dirty="0" smtClean="0">
                <a:solidFill>
                  <a:schemeClr val="bg1"/>
                </a:solidFill>
                <a:latin typeface="Gill Sans MT" pitchFamily="34" charset="0"/>
              </a:rPr>
              <a:t>Thomas Bredgaard (</a:t>
            </a:r>
            <a:r>
              <a:rPr lang="da-DK" sz="3200" b="0" dirty="0" err="1" smtClean="0">
                <a:solidFill>
                  <a:schemeClr val="bg1"/>
                </a:solidFill>
                <a:latin typeface="Gill Sans MT" pitchFamily="34" charset="0"/>
                <a:hlinkClick r:id="rId6"/>
              </a:rPr>
              <a:t>thomas@dps.aau.dk</a:t>
            </a:r>
            <a:r>
              <a:rPr lang="da-DK" sz="3200" b="0" dirty="0" smtClean="0">
                <a:solidFill>
                  <a:schemeClr val="bg1"/>
                </a:solidFill>
                <a:latin typeface="Gill Sans MT" pitchFamily="34" charset="0"/>
              </a:rPr>
              <a:t>)</a:t>
            </a:r>
          </a:p>
          <a:p>
            <a:r>
              <a:rPr lang="da-DK" sz="3200" b="0" dirty="0" smtClean="0">
                <a:solidFill>
                  <a:schemeClr val="bg1"/>
                </a:solidFill>
                <a:latin typeface="Gill Sans MT" pitchFamily="34" charset="0"/>
              </a:rPr>
              <a:t>Hans Henrik Jørgensen og Rasmus Madsen (AAU) og Maria Rye Dahl (New Insight) </a:t>
            </a:r>
          </a:p>
          <a:p>
            <a:endParaRPr lang="da-DK" sz="3200" b="0" dirty="0" smtClean="0">
              <a:solidFill>
                <a:schemeClr val="bg1"/>
              </a:solidFill>
              <a:latin typeface="Gill Sans MT" pitchFamily="34" charset="0"/>
            </a:endParaRPr>
          </a:p>
          <a:p>
            <a:r>
              <a:rPr lang="da-DK" sz="3200" b="0" dirty="0" smtClean="0">
                <a:solidFill>
                  <a:schemeClr val="bg1"/>
                </a:solidFill>
                <a:latin typeface="Gill Sans MT" pitchFamily="34" charset="0"/>
              </a:rPr>
              <a:t>Projektet er finansieret af Beskæftigelsesregionen i Nordjylland.</a:t>
            </a:r>
            <a:endParaRPr lang="da-DK" sz="3200" b="0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Projektets formål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68313" y="1772816"/>
            <a:ext cx="5975895" cy="48245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Undersøge, hvad der virker for hvem, under hvilke omstændigheder</a:t>
            </a:r>
          </a:p>
          <a:p>
            <a:pPr marL="857250" lvl="1" indent="-457200"/>
            <a:r>
              <a:rPr lang="da-DK" dirty="0" smtClean="0"/>
              <a:t>Hvad kan vi lære af de succesfulde aktiveringsforløb?</a:t>
            </a:r>
          </a:p>
          <a:p>
            <a:pPr marL="857250" lvl="1" indent="-457200">
              <a:buNone/>
            </a:pPr>
            <a:endParaRPr lang="da-DK" dirty="0" smtClean="0"/>
          </a:p>
          <a:p>
            <a:pPr marL="857250" lvl="1" indent="-457200">
              <a:buNone/>
            </a:pPr>
            <a:endParaRPr lang="da-DK" dirty="0" smtClean="0"/>
          </a:p>
          <a:p>
            <a:pPr marL="857250" lvl="1" indent="-457200">
              <a:buNone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Udvikle håndbog i virkningsevaluering</a:t>
            </a:r>
          </a:p>
          <a:p>
            <a:pPr marL="857250" lvl="1" indent="-457200"/>
            <a:r>
              <a:rPr lang="da-DK" dirty="0" smtClean="0"/>
              <a:t>Hvordan kan jobcentre og andre leverandører blive bedre til at undersøge og dokumentere virkningerne af deres indsatser?</a:t>
            </a:r>
          </a:p>
          <a:p>
            <a:pPr marL="857250" lvl="1" indent="-457200"/>
            <a:r>
              <a:rPr lang="da-DK" dirty="0" smtClean="0"/>
              <a:t>Hvordan kan vi gøre mere af det, der virker?</a:t>
            </a:r>
            <a:endParaRPr lang="da-DK" dirty="0"/>
          </a:p>
        </p:txBody>
      </p:sp>
      <p:pic>
        <p:nvPicPr>
          <p:cNvPr id="190466" name="Picture 2" descr="Hvad virker i aktiverin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772817"/>
            <a:ext cx="1561012" cy="2232248"/>
          </a:xfrm>
          <a:prstGeom prst="rect">
            <a:avLst/>
          </a:prstGeom>
          <a:noFill/>
        </p:spPr>
      </p:pic>
      <p:pic>
        <p:nvPicPr>
          <p:cNvPr id="190468" name="Picture 4" descr="Hvad virker i aktiverin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1088"/>
            <a:ext cx="1408444" cy="19647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har vi undersøgt?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6085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  <a:buClr>
                <a:srgbClr val="777777"/>
              </a:buClr>
              <a:buFont typeface="Gill Sans MT" pitchFamily="34" charset="0"/>
              <a:buAutoNum type="arabicPeriod"/>
            </a:pPr>
            <a:r>
              <a:rPr lang="da-DK" b="1" dirty="0" smtClean="0"/>
              <a:t>Tre unge-projekter </a:t>
            </a:r>
            <a:r>
              <a:rPr lang="da-DK" dirty="0" smtClean="0"/>
              <a:t>forankret i henholdsvis en privat, kommunal og socialøkonomisk virksomhed. For unge med problemer ud over ledighed. Projekternes formål er at få de unge i primært uddannelse, sekundært job.</a:t>
            </a:r>
          </a:p>
          <a:p>
            <a:pPr>
              <a:lnSpc>
                <a:spcPct val="130000"/>
              </a:lnSpc>
              <a:buClr>
                <a:srgbClr val="777777"/>
              </a:buClr>
              <a:buFont typeface="Gill Sans MT" pitchFamily="34" charset="0"/>
              <a:buAutoNum type="arabicPeriod"/>
            </a:pPr>
            <a:r>
              <a:rPr lang="da-DK" b="1" dirty="0" smtClean="0"/>
              <a:t>Afklaringsforløb, </a:t>
            </a:r>
            <a:r>
              <a:rPr lang="da-DK" dirty="0" smtClean="0"/>
              <a:t>kommunalt beskæftigelsesprojekt for kontanthjælpsmodtagere (18-60 år) med problemer udover ledighed (match 2). Formålet er, at afklare borgernes kompetencer og kvalifikationer ift. arbejde, uddannelse eller andre beskæftigelsesfremmende foranstaltninger</a:t>
            </a:r>
          </a:p>
          <a:p>
            <a:pPr>
              <a:lnSpc>
                <a:spcPct val="130000"/>
              </a:lnSpc>
              <a:buClr>
                <a:srgbClr val="777777"/>
              </a:buClr>
              <a:buFont typeface="Gill Sans MT" pitchFamily="34" charset="0"/>
              <a:buAutoNum type="arabicPeriod"/>
            </a:pPr>
            <a:r>
              <a:rPr lang="da-DK" b="1" dirty="0" smtClean="0"/>
              <a:t>Jobrotation</a:t>
            </a:r>
            <a:r>
              <a:rPr lang="da-DK" dirty="0" smtClean="0"/>
              <a:t>: Et projekt hvor fortrinsvis arbejdsmarkedsparate ledige bliver ansat som vikarer i ældresektoren, mens ordinære medarbejdere tilbydes opkvalificering på social- og sundhedshjælperuddannelsen (SSH-uddannelsen). Derefter skal vikarerne selv gennemføre SSH-uddannelsen.</a:t>
            </a:r>
          </a:p>
          <a:p>
            <a:pPr>
              <a:lnSpc>
                <a:spcPct val="130000"/>
              </a:lnSpc>
              <a:buClr>
                <a:srgbClr val="777777"/>
              </a:buClr>
              <a:buFont typeface="Gill Sans MT" pitchFamily="34" charset="0"/>
              <a:buAutoNum type="arabicPeriod"/>
            </a:pPr>
            <a:r>
              <a:rPr lang="da-DK" b="1" dirty="0" smtClean="0"/>
              <a:t>Virksomhedspraktik</a:t>
            </a:r>
            <a:r>
              <a:rPr lang="da-DK" dirty="0" smtClean="0"/>
              <a:t>: Undersøgt virksomhedspraktik i 4 kommuner. Målrettet ledige med mangelfulde kompetencer eller ledige med behov for afklaring af beskæftigelsesmål. Målet er ordinær ansættelse, uddannelse eller etablering af løntilskudsstilling.</a:t>
            </a:r>
          </a:p>
          <a:p>
            <a:pPr>
              <a:lnSpc>
                <a:spcPct val="130000"/>
              </a:lnSpc>
              <a:buClr>
                <a:srgbClr val="777777"/>
              </a:buClr>
              <a:buFont typeface="Gill Sans MT" pitchFamily="34" charset="0"/>
              <a:buAutoNum type="arabicPeriod"/>
            </a:pPr>
            <a:r>
              <a:rPr lang="da-DK" b="1" dirty="0" smtClean="0"/>
              <a:t>Privat og offentligt løntilskud</a:t>
            </a:r>
            <a:r>
              <a:rPr lang="da-DK" dirty="0" smtClean="0"/>
              <a:t>: Undersøgt i 4 kommuner. Målrettet fortrinsvis arbejdsmarkedsparate ledige mhp. ordinær ansættelse</a:t>
            </a:r>
          </a:p>
          <a:p>
            <a:endParaRPr lang="da-D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har vi undersøgt det?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68313" y="1844824"/>
            <a:ext cx="4027487" cy="4251176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da-DK" sz="2000" dirty="0" smtClean="0"/>
              <a:t>Litteraturstudie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da-DK" sz="2000" dirty="0" smtClean="0"/>
              <a:t>Konstruktion af programteorier</a:t>
            </a:r>
          </a:p>
          <a:p>
            <a:pPr marL="857250" lvl="1" indent="-457200">
              <a:lnSpc>
                <a:spcPct val="120000"/>
              </a:lnSpc>
            </a:pPr>
            <a:r>
              <a:rPr lang="da-DK" sz="2000" dirty="0" smtClean="0"/>
              <a:t>Interviews af projektmedarbejdere og job/virksomhedskonsulenter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da-DK" sz="2000" dirty="0" smtClean="0"/>
              <a:t>Validering af programteorier:</a:t>
            </a:r>
          </a:p>
          <a:p>
            <a:pPr lvl="1">
              <a:lnSpc>
                <a:spcPct val="110000"/>
              </a:lnSpc>
            </a:pPr>
            <a:r>
              <a:rPr lang="da-DK" sz="2000" dirty="0" smtClean="0"/>
              <a:t>Interviews af ledige og virksomheder</a:t>
            </a:r>
          </a:p>
          <a:p>
            <a:pPr lvl="1">
              <a:lnSpc>
                <a:spcPct val="110000"/>
              </a:lnSpc>
            </a:pPr>
            <a:r>
              <a:rPr lang="da-DK" sz="2000" dirty="0" smtClean="0"/>
              <a:t>Resultatopgørelser af effekter ift. job og uddannelse</a:t>
            </a:r>
            <a:endParaRPr lang="da-DK" sz="2000" dirty="0"/>
          </a:p>
        </p:txBody>
      </p:sp>
      <p:graphicFrame>
        <p:nvGraphicFramePr>
          <p:cNvPr id="6" name="Pladsholder til indhold 3"/>
          <p:cNvGraphicFramePr>
            <a:graphicFrameLocks noGrp="1"/>
          </p:cNvGraphicFramePr>
          <p:nvPr>
            <p:ph sz="half" idx="2"/>
          </p:nvPr>
        </p:nvGraphicFramePr>
        <p:xfrm>
          <a:off x="4648200" y="1772816"/>
          <a:ext cx="4244280" cy="4323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18487" cy="685800"/>
          </a:xfrm>
        </p:spPr>
        <p:txBody>
          <a:bodyPr/>
          <a:lstStyle/>
          <a:p>
            <a:r>
              <a:rPr lang="da-DK" sz="2400" dirty="0" smtClean="0"/>
              <a:t>Hvad er virkningsevaluering?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313" y="2132856"/>
            <a:ext cx="8207375" cy="396314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endParaRPr lang="da-DK" sz="3200" dirty="0" smtClean="0"/>
          </a:p>
          <a:p>
            <a:pPr algn="ctr"/>
            <a:r>
              <a:rPr lang="da-DK" sz="3200" dirty="0" smtClean="0"/>
              <a:t>C + M = O</a:t>
            </a:r>
          </a:p>
          <a:p>
            <a:pPr algn="ctr"/>
            <a:r>
              <a:rPr lang="da-DK" sz="3200" dirty="0" err="1" smtClean="0"/>
              <a:t>Context</a:t>
            </a:r>
            <a:r>
              <a:rPr lang="da-DK" sz="3200" dirty="0" smtClean="0"/>
              <a:t> + </a:t>
            </a:r>
            <a:r>
              <a:rPr lang="da-DK" sz="3200" dirty="0" err="1" smtClean="0"/>
              <a:t>Mechanism</a:t>
            </a:r>
            <a:r>
              <a:rPr lang="da-DK" sz="3200" dirty="0" smtClean="0"/>
              <a:t> = Outcome</a:t>
            </a:r>
          </a:p>
          <a:p>
            <a:pPr algn="ctr"/>
            <a:endParaRPr lang="da-DK" sz="3200" dirty="0" smtClean="0"/>
          </a:p>
          <a:p>
            <a:pPr algn="ctr"/>
            <a:endParaRPr lang="da-DK" sz="3200" dirty="0" smtClean="0"/>
          </a:p>
          <a:p>
            <a:pPr algn="ctr"/>
            <a:r>
              <a:rPr lang="da-DK" sz="3200" dirty="0" smtClean="0"/>
              <a:t>					</a:t>
            </a:r>
            <a:endParaRPr lang="da-DK" sz="3200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54766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251521" y="1066800"/>
            <a:ext cx="8435280" cy="685800"/>
          </a:xfrm>
        </p:spPr>
        <p:txBody>
          <a:bodyPr/>
          <a:lstStyle/>
          <a:p>
            <a:r>
              <a:rPr lang="da-DK" dirty="0" smtClean="0"/>
              <a:t>Virkningsevaluering bygger bro…</a:t>
            </a:r>
          </a:p>
        </p:txBody>
      </p:sp>
      <p:graphicFrame>
        <p:nvGraphicFramePr>
          <p:cNvPr id="4" name="Pladsholder til indhold 5"/>
          <p:cNvGraphicFramePr>
            <a:graphicFrameLocks noGrp="1"/>
          </p:cNvGraphicFramePr>
          <p:nvPr>
            <p:ph sz="quarter" idx="1"/>
          </p:nvPr>
        </p:nvGraphicFramePr>
        <p:xfrm>
          <a:off x="250825" y="1700213"/>
          <a:ext cx="8640960" cy="46640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612955">
                <a:tc>
                  <a:txBody>
                    <a:bodyPr/>
                    <a:lstStyle/>
                    <a:p>
                      <a:endParaRPr lang="da-DK" sz="14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Eksperimentel evaluering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Virkningsevaluering (realistisk evaluering)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Konstruktivistisk evaluering</a:t>
                      </a:r>
                      <a:endParaRPr lang="da-DK" sz="1400" dirty="0"/>
                    </a:p>
                  </a:txBody>
                  <a:tcPr marL="99060" marR="99060"/>
                </a:tc>
              </a:tr>
              <a:tr h="782450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Undersøgelses-spørgsmål</a:t>
                      </a:r>
                      <a:endParaRPr lang="da-DK" sz="14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Virker det?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Hvad virker for hvem, hvorfor og under hvilke omstændigheder?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Hvordan opleves og opfattes virkningerne?</a:t>
                      </a:r>
                      <a:endParaRPr lang="da-DK" sz="1400" dirty="0"/>
                    </a:p>
                  </a:txBody>
                  <a:tcPr marL="99060" marR="99060"/>
                </a:tc>
              </a:tr>
              <a:tr h="502058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Fokus</a:t>
                      </a:r>
                      <a:endParaRPr lang="da-DK" sz="14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Overvejende effektorienteret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Effekt og proces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Overvejende procesorienteret</a:t>
                      </a:r>
                      <a:endParaRPr lang="da-DK" sz="1400" dirty="0"/>
                    </a:p>
                  </a:txBody>
                  <a:tcPr marL="99060" marR="99060"/>
                </a:tc>
              </a:tr>
              <a:tr h="335186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Metode</a:t>
                      </a:r>
                      <a:endParaRPr lang="da-DK" sz="14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Overvejende kvantitativ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Kvalitativ og kvantitativ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Overvejende kvalitativ</a:t>
                      </a:r>
                      <a:endParaRPr lang="da-DK" sz="1400" dirty="0"/>
                    </a:p>
                  </a:txBody>
                  <a:tcPr marL="99060" marR="99060"/>
                </a:tc>
              </a:tr>
              <a:tr h="708787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Teori om forbindelse mellem</a:t>
                      </a:r>
                      <a:r>
                        <a:rPr lang="da-DK" sz="1400" b="1" baseline="0" dirty="0" smtClean="0"/>
                        <a:t> indsats og effekt</a:t>
                      </a:r>
                      <a:endParaRPr lang="da-DK" sz="14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Kausalteori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Generativ teori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Ingen</a:t>
                      </a:r>
                      <a:endParaRPr lang="da-DK" sz="1400" dirty="0"/>
                    </a:p>
                  </a:txBody>
                  <a:tcPr marL="99060" marR="99060"/>
                </a:tc>
              </a:tr>
              <a:tr h="502058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Vidensideal</a:t>
                      </a:r>
                      <a:endParaRPr lang="da-DK" sz="14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Kontekstuafhængig</a:t>
                      </a:r>
                    </a:p>
                    <a:p>
                      <a:r>
                        <a:rPr lang="da-DK" sz="1400" dirty="0" smtClean="0"/>
                        <a:t>Global viden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Kontekst, mekanisme, outcome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Kontekstafhængig</a:t>
                      </a:r>
                    </a:p>
                    <a:p>
                      <a:r>
                        <a:rPr lang="da-DK" sz="1400" dirty="0" smtClean="0"/>
                        <a:t>Lokal</a:t>
                      </a:r>
                      <a:r>
                        <a:rPr lang="da-DK" sz="1400" baseline="0" dirty="0" smtClean="0"/>
                        <a:t> viden</a:t>
                      </a:r>
                      <a:endParaRPr lang="da-DK" sz="1400" dirty="0"/>
                    </a:p>
                  </a:txBody>
                  <a:tcPr marL="99060" marR="99060"/>
                </a:tc>
              </a:tr>
              <a:tr h="1165614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Beslutningsproces</a:t>
                      </a:r>
                      <a:endParaRPr lang="da-DK" sz="14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Rationelle valg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Informere</a:t>
                      </a:r>
                      <a:r>
                        <a:rPr lang="da-DK" sz="1400" baseline="0" dirty="0" smtClean="0"/>
                        <a:t> praktikere, deltagere og beslutningstagere samt udvikle deres programteorier</a:t>
                      </a:r>
                      <a:endParaRPr lang="da-DK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Lydhørhed overfor berørte</a:t>
                      </a:r>
                      <a:r>
                        <a:rPr lang="da-DK" sz="1400" baseline="0" dirty="0" smtClean="0"/>
                        <a:t> interesser. Faclilitere deliberativ forhandlingsproces.</a:t>
                      </a:r>
                      <a:endParaRPr lang="da-DK" sz="1400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251520" y="6381328"/>
            <a:ext cx="864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Kilde: Ray Pawson &amp; Nick Tilley (1997): </a:t>
            </a:r>
            <a:r>
              <a:rPr lang="da-DK" sz="1200" i="1" dirty="0" err="1" smtClean="0"/>
              <a:t>Realistic</a:t>
            </a:r>
            <a:r>
              <a:rPr lang="da-DK" sz="1200" dirty="0" smtClean="0"/>
              <a:t> </a:t>
            </a:r>
            <a:r>
              <a:rPr lang="da-DK" sz="1200" i="1" dirty="0" err="1" smtClean="0"/>
              <a:t>Evaluation</a:t>
            </a:r>
            <a:r>
              <a:rPr lang="da-DK" sz="1200" dirty="0" smtClean="0"/>
              <a:t>, </a:t>
            </a:r>
            <a:r>
              <a:rPr lang="da-DK" sz="1200" dirty="0" err="1" smtClean="0"/>
              <a:t>Sage</a:t>
            </a:r>
            <a:r>
              <a:rPr lang="da-DK" sz="1200" dirty="0" smtClean="0"/>
              <a:t>.</a:t>
            </a:r>
            <a:endParaRPr lang="da-DK" sz="1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Effekten af nikotinplastre?</a:t>
            </a:r>
            <a:endParaRPr lang="da-DK" dirty="0"/>
          </a:p>
        </p:txBody>
      </p:sp>
      <p:sp>
        <p:nvSpPr>
          <p:cNvPr id="4" name="Ellipse 3"/>
          <p:cNvSpPr/>
          <p:nvPr/>
        </p:nvSpPr>
        <p:spPr bwMode="auto">
          <a:xfrm>
            <a:off x="1259632" y="1844824"/>
            <a:ext cx="6408712" cy="3960440"/>
          </a:xfrm>
          <a:prstGeom prst="ellipse">
            <a:avLst/>
          </a:prstGeom>
          <a:solidFill>
            <a:schemeClr val="tx1">
              <a:alpha val="50000"/>
            </a:schemeClr>
          </a:solidFill>
          <a:ln w="6350" cap="flat" cmpd="sng" algn="ctr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Lige pilforbindelse 5"/>
          <p:cNvCxnSpPr/>
          <p:nvPr/>
        </p:nvCxnSpPr>
        <p:spPr bwMode="auto">
          <a:xfrm>
            <a:off x="1835696" y="3861048"/>
            <a:ext cx="5544616" cy="1588"/>
          </a:xfrm>
          <a:prstGeom prst="straightConnector1">
            <a:avLst/>
          </a:prstGeom>
          <a:solidFill>
            <a:schemeClr val="bg1">
              <a:alpha val="5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9" name="Tekstboks 8"/>
          <p:cNvSpPr txBox="1"/>
          <p:nvPr/>
        </p:nvSpPr>
        <p:spPr>
          <a:xfrm>
            <a:off x="1835696" y="3284984"/>
            <a:ext cx="1512168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Nikotinplastre</a:t>
            </a:r>
            <a:endParaRPr lang="da-DK" sz="1400" dirty="0"/>
          </a:p>
        </p:txBody>
      </p:sp>
      <p:sp>
        <p:nvSpPr>
          <p:cNvPr id="10" name="Tekstboks 9"/>
          <p:cNvSpPr txBox="1"/>
          <p:nvPr/>
        </p:nvSpPr>
        <p:spPr>
          <a:xfrm>
            <a:off x="5796136" y="3284984"/>
            <a:ext cx="1512168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Rygestop</a:t>
            </a:r>
            <a:endParaRPr lang="da-DK" sz="1400" dirty="0"/>
          </a:p>
        </p:txBody>
      </p:sp>
      <p:cxnSp>
        <p:nvCxnSpPr>
          <p:cNvPr id="12" name="Lige pilforbindelse 11"/>
          <p:cNvCxnSpPr/>
          <p:nvPr/>
        </p:nvCxnSpPr>
        <p:spPr bwMode="auto">
          <a:xfrm rot="5400000" flipH="1" flipV="1">
            <a:off x="3959932" y="4329100"/>
            <a:ext cx="936104" cy="1588"/>
          </a:xfrm>
          <a:prstGeom prst="straightConnector1">
            <a:avLst/>
          </a:prstGeom>
          <a:solidFill>
            <a:schemeClr val="bg1">
              <a:alpha val="5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" name="Tekstboks 12"/>
          <p:cNvSpPr txBox="1"/>
          <p:nvPr/>
        </p:nvSpPr>
        <p:spPr>
          <a:xfrm>
            <a:off x="3563888" y="4869160"/>
            <a:ext cx="1872208" cy="3077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Nikotinsubstitution</a:t>
            </a:r>
            <a:endParaRPr lang="da-DK" sz="1400" dirty="0"/>
          </a:p>
        </p:txBody>
      </p:sp>
      <p:cxnSp>
        <p:nvCxnSpPr>
          <p:cNvPr id="15" name="Lige pilforbindelse 14"/>
          <p:cNvCxnSpPr/>
          <p:nvPr/>
        </p:nvCxnSpPr>
        <p:spPr bwMode="auto">
          <a:xfrm rot="5400000">
            <a:off x="3779912" y="3212976"/>
            <a:ext cx="1296144" cy="1588"/>
          </a:xfrm>
          <a:prstGeom prst="straightConnector1">
            <a:avLst/>
          </a:prstGeom>
          <a:solidFill>
            <a:schemeClr val="bg1">
              <a:alpha val="50000"/>
            </a:schemeClr>
          </a:solidFill>
          <a:ln w="6350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arrow"/>
          </a:ln>
          <a:effectLst/>
        </p:spPr>
      </p:cxnSp>
      <p:sp>
        <p:nvSpPr>
          <p:cNvPr id="16" name="Tekstboks 15"/>
          <p:cNvSpPr txBox="1"/>
          <p:nvPr/>
        </p:nvSpPr>
        <p:spPr>
          <a:xfrm>
            <a:off x="3707904" y="2132856"/>
            <a:ext cx="1512168" cy="307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Motivation</a:t>
            </a:r>
            <a:endParaRPr lang="da-DK" sz="1400" dirty="0"/>
          </a:p>
        </p:txBody>
      </p:sp>
      <p:cxnSp>
        <p:nvCxnSpPr>
          <p:cNvPr id="18" name="Figur 17"/>
          <p:cNvCxnSpPr>
            <a:stCxn id="4" idx="7"/>
          </p:cNvCxnSpPr>
          <p:nvPr/>
        </p:nvCxnSpPr>
        <p:spPr bwMode="auto">
          <a:xfrm rot="5400000" flipH="1" flipV="1">
            <a:off x="7053096" y="1593546"/>
            <a:ext cx="507985" cy="1154559"/>
          </a:xfrm>
          <a:prstGeom prst="bentConnector4">
            <a:avLst>
              <a:gd name="adj1" fmla="val 45001"/>
              <a:gd name="adj2" fmla="val 52145"/>
            </a:avLst>
          </a:prstGeom>
          <a:solidFill>
            <a:schemeClr val="bg1">
              <a:alpha val="5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Tekstboks 19"/>
          <p:cNvSpPr txBox="1"/>
          <p:nvPr/>
        </p:nvSpPr>
        <p:spPr>
          <a:xfrm>
            <a:off x="7380312" y="1484784"/>
            <a:ext cx="1512168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KONTEKST (C)</a:t>
            </a:r>
            <a:endParaRPr lang="da-DK" sz="1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Effekten af privat løntilskud?</a:t>
            </a:r>
            <a:endParaRPr lang="da-DK" dirty="0"/>
          </a:p>
        </p:txBody>
      </p:sp>
      <p:sp>
        <p:nvSpPr>
          <p:cNvPr id="4" name="Ellipse 3"/>
          <p:cNvSpPr/>
          <p:nvPr/>
        </p:nvSpPr>
        <p:spPr bwMode="auto">
          <a:xfrm>
            <a:off x="1259632" y="1844824"/>
            <a:ext cx="6408712" cy="3960440"/>
          </a:xfrm>
          <a:prstGeom prst="ellipse">
            <a:avLst/>
          </a:prstGeom>
          <a:solidFill>
            <a:schemeClr val="tx1">
              <a:alpha val="50000"/>
            </a:schemeClr>
          </a:solidFill>
          <a:ln w="6350" cap="flat" cmpd="sng" algn="ctr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Lige pilforbindelse 5"/>
          <p:cNvCxnSpPr/>
          <p:nvPr/>
        </p:nvCxnSpPr>
        <p:spPr bwMode="auto">
          <a:xfrm>
            <a:off x="1835696" y="3861048"/>
            <a:ext cx="5544616" cy="1588"/>
          </a:xfrm>
          <a:prstGeom prst="straightConnector1">
            <a:avLst/>
          </a:prstGeom>
          <a:solidFill>
            <a:schemeClr val="bg1">
              <a:alpha val="5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9" name="Tekstboks 8"/>
          <p:cNvSpPr txBox="1"/>
          <p:nvPr/>
        </p:nvSpPr>
        <p:spPr>
          <a:xfrm>
            <a:off x="1835696" y="3284984"/>
            <a:ext cx="1656184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Privat løntilskud</a:t>
            </a:r>
            <a:endParaRPr lang="da-DK" sz="1400" dirty="0"/>
          </a:p>
        </p:txBody>
      </p:sp>
      <p:sp>
        <p:nvSpPr>
          <p:cNvPr id="10" name="Tekstboks 9"/>
          <p:cNvSpPr txBox="1"/>
          <p:nvPr/>
        </p:nvSpPr>
        <p:spPr>
          <a:xfrm>
            <a:off x="5796136" y="3284984"/>
            <a:ext cx="151216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Ordinær</a:t>
            </a:r>
          </a:p>
          <a:p>
            <a:pPr algn="ctr"/>
            <a:r>
              <a:rPr lang="da-DK" sz="1400" dirty="0" err="1" smtClean="0"/>
              <a:t>beskætigelse</a:t>
            </a:r>
            <a:endParaRPr lang="da-DK" sz="1400" dirty="0"/>
          </a:p>
        </p:txBody>
      </p:sp>
      <p:cxnSp>
        <p:nvCxnSpPr>
          <p:cNvPr id="12" name="Lige pilforbindelse 11"/>
          <p:cNvCxnSpPr/>
          <p:nvPr/>
        </p:nvCxnSpPr>
        <p:spPr bwMode="auto">
          <a:xfrm rot="5400000" flipH="1" flipV="1">
            <a:off x="3959932" y="4329100"/>
            <a:ext cx="936104" cy="1588"/>
          </a:xfrm>
          <a:prstGeom prst="straightConnector1">
            <a:avLst/>
          </a:prstGeom>
          <a:solidFill>
            <a:schemeClr val="bg1">
              <a:alpha val="5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" name="Tekstboks 12"/>
          <p:cNvSpPr txBox="1"/>
          <p:nvPr/>
        </p:nvSpPr>
        <p:spPr>
          <a:xfrm>
            <a:off x="3563888" y="4869160"/>
            <a:ext cx="1872208" cy="3077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Netværk</a:t>
            </a:r>
            <a:endParaRPr lang="da-DK" sz="1400" dirty="0"/>
          </a:p>
        </p:txBody>
      </p:sp>
      <p:cxnSp>
        <p:nvCxnSpPr>
          <p:cNvPr id="15" name="Lige pilforbindelse 14"/>
          <p:cNvCxnSpPr/>
          <p:nvPr/>
        </p:nvCxnSpPr>
        <p:spPr bwMode="auto">
          <a:xfrm rot="5400000">
            <a:off x="3779912" y="3212976"/>
            <a:ext cx="1296144" cy="1588"/>
          </a:xfrm>
          <a:prstGeom prst="straightConnector1">
            <a:avLst/>
          </a:prstGeom>
          <a:solidFill>
            <a:schemeClr val="bg1">
              <a:alpha val="50000"/>
            </a:schemeClr>
          </a:solidFill>
          <a:ln w="6350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arrow"/>
          </a:ln>
          <a:effectLst/>
        </p:spPr>
      </p:cxnSp>
      <p:sp>
        <p:nvSpPr>
          <p:cNvPr id="16" name="Tekstboks 15"/>
          <p:cNvSpPr txBox="1"/>
          <p:nvPr/>
        </p:nvSpPr>
        <p:spPr>
          <a:xfrm>
            <a:off x="3707904" y="2132856"/>
            <a:ext cx="1512168" cy="5232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Udsigt til ansættelse</a:t>
            </a:r>
            <a:endParaRPr lang="da-DK" sz="1400" dirty="0"/>
          </a:p>
        </p:txBody>
      </p:sp>
      <p:cxnSp>
        <p:nvCxnSpPr>
          <p:cNvPr id="18" name="Figur 17"/>
          <p:cNvCxnSpPr>
            <a:stCxn id="4" idx="7"/>
          </p:cNvCxnSpPr>
          <p:nvPr/>
        </p:nvCxnSpPr>
        <p:spPr bwMode="auto">
          <a:xfrm rot="5400000" flipH="1" flipV="1">
            <a:off x="7053096" y="1593546"/>
            <a:ext cx="507985" cy="1154559"/>
          </a:xfrm>
          <a:prstGeom prst="bentConnector4">
            <a:avLst>
              <a:gd name="adj1" fmla="val 45001"/>
              <a:gd name="adj2" fmla="val 52145"/>
            </a:avLst>
          </a:prstGeom>
          <a:solidFill>
            <a:schemeClr val="bg1">
              <a:alpha val="5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Tekstboks 19"/>
          <p:cNvSpPr txBox="1"/>
          <p:nvPr/>
        </p:nvSpPr>
        <p:spPr>
          <a:xfrm>
            <a:off x="7380312" y="1484784"/>
            <a:ext cx="1512168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KONTEKST (C)</a:t>
            </a:r>
            <a:endParaRPr lang="da-DK" sz="1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theme/theme1.xml><?xml version="1.0" encoding="utf-8"?>
<a:theme xmlns:a="http://schemas.openxmlformats.org/drawingml/2006/main" name="aau">
  <a:themeElements>
    <a:clrScheme name="aau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u">
      <a:majorFont>
        <a:latin typeface="Gill Sans MT"/>
        <a:ea typeface=""/>
        <a:cs typeface=""/>
      </a:majorFont>
      <a:minorFont>
        <a:latin typeface="Gill Sans MT"/>
        <a:ea typeface=""/>
        <a:cs typeface="Times New Roma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6350" cap="flat" cmpd="sng" algn="ctr">
          <a:solidFill>
            <a:schemeClr val="hlink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6350" cap="flat" cmpd="sng" algn="ctr">
          <a:solidFill>
            <a:schemeClr val="hlink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u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u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u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Settings\kkh\Application Data\Microsoft\Skabeloner\aau.pot</Template>
  <TotalTime>4926</TotalTime>
  <Words>2181</Words>
  <Application>Microsoft Office PowerPoint</Application>
  <PresentationFormat>Skærmshow (4:3)</PresentationFormat>
  <Paragraphs>481</Paragraphs>
  <Slides>29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29</vt:i4>
      </vt:variant>
    </vt:vector>
  </HeadingPairs>
  <TitlesOfParts>
    <vt:vector size="31" baseType="lpstr">
      <vt:lpstr>aau</vt:lpstr>
      <vt:lpstr>Image</vt:lpstr>
      <vt:lpstr>Dias nummer 1</vt:lpstr>
      <vt:lpstr>Dias nummer 2</vt:lpstr>
      <vt:lpstr>Projektets formål</vt:lpstr>
      <vt:lpstr>Hvad har vi undersøgt?</vt:lpstr>
      <vt:lpstr>Hvordan har vi undersøgt det?</vt:lpstr>
      <vt:lpstr>Hvad er virkningsevaluering?</vt:lpstr>
      <vt:lpstr>Virkningsevaluering bygger bro…</vt:lpstr>
      <vt:lpstr>Effekten af nikotinplastre?</vt:lpstr>
      <vt:lpstr>Effekten af privat løntilskud?</vt:lpstr>
      <vt:lpstr>Konstruktion af en programteori</vt:lpstr>
      <vt:lpstr>Dias nummer 11</vt:lpstr>
      <vt:lpstr>Hvorfor evaluering?</vt:lpstr>
      <vt:lpstr>Daghøjskolerne</vt:lpstr>
      <vt:lpstr>Virkningsevalueringens syv trin:</vt:lpstr>
      <vt:lpstr>Resultater</vt:lpstr>
      <vt:lpstr>Udslusning for de tre ungeprojekter, umiddelbart efter afslutning i procent (2009-2010)</vt:lpstr>
      <vt:lpstr>Hvad virker for unge indsatsklare kontanthjælpsmodtagere?</vt:lpstr>
      <vt:lpstr>Hvad virker for unge indsatsklare kontanthjælpsmodtagere?</vt:lpstr>
      <vt:lpstr>Programteori for projekt i Aalborg for uafklarede kontanthjælpsmodtagere</vt:lpstr>
      <vt:lpstr>Udslusning for det Individuelle Afklaringsforløb (2009,2010)</vt:lpstr>
      <vt:lpstr>Hvad virker for indsatsklare kontanthjælpsmodtagere (uanset alder)?</vt:lpstr>
      <vt:lpstr>Jobrotationsforløb i hjemmeplejen i Jammerbugt</vt:lpstr>
      <vt:lpstr>Eksisterende viden om effekterne af virksomhedspraktik</vt:lpstr>
      <vt:lpstr>Dias nummer 24</vt:lpstr>
      <vt:lpstr>Eksisterende viden om effekterne af løntilskud</vt:lpstr>
      <vt:lpstr>Dias nummer 26</vt:lpstr>
      <vt:lpstr>Opsamling</vt:lpstr>
      <vt:lpstr>Pejlemærker for aktiveringsreform</vt:lpstr>
      <vt:lpstr>Dias nummer 29</vt:lpstr>
    </vt:vector>
  </TitlesOfParts>
  <Company>Aalborg Universitets Administration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Standardslides</dc:title>
  <dc:creator>PEN</dc:creator>
  <dc:description>Præsentation af Aalborg Universitet gennem nøgletal</dc:description>
  <cp:lastModifiedBy>Michael Voss</cp:lastModifiedBy>
  <cp:revision>455</cp:revision>
  <dcterms:created xsi:type="dcterms:W3CDTF">2004-05-18T07:35:28Z</dcterms:created>
  <dcterms:modified xsi:type="dcterms:W3CDTF">2012-04-26T09:22:43Z</dcterms:modified>
</cp:coreProperties>
</file>